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269" r:id="rId4"/>
    <p:sldId id="264" r:id="rId5"/>
    <p:sldId id="261" r:id="rId6"/>
    <p:sldId id="271" r:id="rId7"/>
    <p:sldId id="276" r:id="rId8"/>
    <p:sldId id="262" r:id="rId9"/>
    <p:sldId id="263" r:id="rId10"/>
    <p:sldId id="258" r:id="rId11"/>
    <p:sldId id="259" r:id="rId12"/>
    <p:sldId id="257" r:id="rId13"/>
    <p:sldId id="268" r:id="rId14"/>
    <p:sldId id="275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9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5" autoAdjust="0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9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705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58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76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ro-MD" dirty="0" err="1"/>
              <a:t>Vinton</a:t>
            </a:r>
            <a:r>
              <a:rPr lang="ro-MD" dirty="0"/>
              <a:t> </a:t>
            </a:r>
            <a:r>
              <a:rPr lang="ro-MD" dirty="0" err="1"/>
              <a:t>Cerf</a:t>
            </a:r>
            <a:r>
              <a:rPr lang="ro-MD" dirty="0"/>
              <a:t> – </a:t>
            </a:r>
            <a:r>
              <a:rPr lang="ro-MD" dirty="0" err="1"/>
              <a:t>parintele</a:t>
            </a:r>
            <a:r>
              <a:rPr lang="ro-MD" dirty="0"/>
              <a:t> internetului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454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20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1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B2294B31-3512-EDA3-ACCA-492461BDBC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Google Shape;49;p12">
            <a:extLst>
              <a:ext uri="{FF2B5EF4-FFF2-40B4-BE49-F238E27FC236}">
                <a16:creationId xmlns:a16="http://schemas.microsoft.com/office/drawing/2014/main" id="{81EAF487-C0AA-E3A5-9158-2CD5659E1B93}"/>
              </a:ext>
            </a:extLst>
          </p:cNvPr>
          <p:cNvSpPr txBox="1">
            <a:spLocks/>
          </p:cNvSpPr>
          <p:nvPr/>
        </p:nvSpPr>
        <p:spPr>
          <a:xfrm>
            <a:off x="1280717" y="2525726"/>
            <a:ext cx="7007376" cy="478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r>
              <a:rPr lang="en-US" sz="1400" dirty="0" err="1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Etica</a:t>
            </a:r>
            <a:r>
              <a:rPr lang="en-US" sz="1400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o-MD" sz="1400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și integritatea academică</a:t>
            </a:r>
            <a:endParaRPr lang="en-US" sz="1400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ro-MD" sz="1400" i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Lucru individual nr. 1</a:t>
            </a:r>
          </a:p>
        </p:txBody>
      </p:sp>
      <p:sp>
        <p:nvSpPr>
          <p:cNvPr id="13" name="Google Shape;49;p12">
            <a:extLst>
              <a:ext uri="{FF2B5EF4-FFF2-40B4-BE49-F238E27FC236}">
                <a16:creationId xmlns:a16="http://schemas.microsoft.com/office/drawing/2014/main" id="{0B70AA3C-EA81-F8D2-92F2-81C37229AB1C}"/>
              </a:ext>
            </a:extLst>
          </p:cNvPr>
          <p:cNvSpPr txBox="1">
            <a:spLocks/>
          </p:cNvSpPr>
          <p:nvPr/>
        </p:nvSpPr>
        <p:spPr>
          <a:xfrm>
            <a:off x="10027575" y="5999312"/>
            <a:ext cx="2868370" cy="128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trick Hand SC"/>
              <a:buNone/>
              <a:defRPr sz="6000" b="0" i="0" u="none" strike="noStrike" cap="none">
                <a:solidFill>
                  <a:schemeClr val="accent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r>
              <a:rPr lang="ro-MD" sz="1400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 elaborat</a:t>
            </a:r>
            <a:r>
              <a:rPr lang="en-US" sz="1400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r>
              <a:rPr lang="ro-MD" sz="1400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Apareci Aurica</a:t>
            </a:r>
          </a:p>
          <a:p>
            <a:r>
              <a:rPr lang="en-US" sz="1400" b="1" dirty="0" err="1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Grupa</a:t>
            </a:r>
            <a:r>
              <a:rPr lang="en-US" sz="1400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r>
              <a:rPr lang="ro-MD" sz="1400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         </a:t>
            </a:r>
            <a:r>
              <a:rPr lang="ro-MD" sz="1400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TI 231 FR</a:t>
            </a:r>
            <a:endParaRPr lang="ro-MD" sz="1400" b="1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86446" y="5446461"/>
            <a:ext cx="70181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ro-MD" sz="1400" dirty="0">
                <a:latin typeface="Bookman Old Style" panose="02050604050505020204" pitchFamily="18" charset="0"/>
                <a:ea typeface="Nobile" pitchFamily="34" charset="-122"/>
                <a:cs typeface="Nobile" pitchFamily="34" charset="-120"/>
              </a:rPr>
              <a:t>Descoperiți cum conectivitatea globală, inovația digitală </a:t>
            </a:r>
            <a:r>
              <a:rPr lang="ro-MD" sz="1400" dirty="0">
                <a:solidFill>
                  <a:srgbClr val="404155"/>
                </a:solidFill>
                <a:latin typeface="Bookman Old Style" panose="02050604050505020204" pitchFamily="18" charset="0"/>
                <a:ea typeface="Nobile" pitchFamily="34" charset="-122"/>
                <a:cs typeface="Nobile" pitchFamily="34" charset="-120"/>
              </a:rPr>
              <a:t>și evoluția societății digitale redefinesc relațiile sociale și pun în evidență necesitatea unui angajament etic în evoluția tehnologică.</a:t>
            </a:r>
            <a:endParaRPr lang="en-US" sz="1400" dirty="0">
              <a:latin typeface="Bookman Old Style" panose="020506040505050202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FE92B9-9711-E347-C3FB-0C56346FBE4A}"/>
              </a:ext>
            </a:extLst>
          </p:cNvPr>
          <p:cNvGrpSpPr/>
          <p:nvPr/>
        </p:nvGrpSpPr>
        <p:grpSpPr>
          <a:xfrm>
            <a:off x="4428161" y="320630"/>
            <a:ext cx="8869080" cy="934949"/>
            <a:chOff x="4428161" y="320630"/>
            <a:chExt cx="8869080" cy="934949"/>
          </a:xfrm>
        </p:grpSpPr>
        <p:sp>
          <p:nvSpPr>
            <p:cNvPr id="11" name="Google Shape;49;p12">
              <a:extLst>
                <a:ext uri="{FF2B5EF4-FFF2-40B4-BE49-F238E27FC236}">
                  <a16:creationId xmlns:a16="http://schemas.microsoft.com/office/drawing/2014/main" id="{B8ED0C7B-ECBB-5F78-943B-43BE0B5A9D64}"/>
                </a:ext>
              </a:extLst>
            </p:cNvPr>
            <p:cNvSpPr txBox="1">
              <a:spLocks/>
            </p:cNvSpPr>
            <p:nvPr/>
          </p:nvSpPr>
          <p:spPr>
            <a:xfrm>
              <a:off x="6063629" y="361597"/>
              <a:ext cx="7233612" cy="729907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-US" sz="1800" dirty="0" err="1">
                  <a:latin typeface="Bookman Old Style" panose="02050604050505020204" pitchFamily="18" charset="0"/>
                  <a:cs typeface="Times New Roman" panose="02020603050405020304" pitchFamily="18" charset="0"/>
                </a:rPr>
                <a:t>Universitatea</a:t>
              </a:r>
              <a:r>
                <a:rPr lang="en-US" sz="1800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Bookman Old Style" panose="02050604050505020204" pitchFamily="18" charset="0"/>
                  <a:cs typeface="Times New Roman" panose="02020603050405020304" pitchFamily="18" charset="0"/>
                </a:rPr>
                <a:t>Tehnic</a:t>
              </a:r>
              <a:r>
                <a:rPr lang="ro-MD" sz="1800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ă a Moldovei</a:t>
              </a:r>
            </a:p>
            <a:p>
              <a:pPr>
                <a:spcBef>
                  <a:spcPts val="0"/>
                </a:spcBef>
              </a:pPr>
              <a:r>
                <a:rPr lang="ro-MD" sz="1800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Facultatea </a:t>
              </a:r>
              <a:r>
                <a:rPr lang="ro-MD" sz="1800" i="1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Calculatoare, Informatică și Microelectronică</a:t>
              </a:r>
            </a:p>
            <a:p>
              <a:pPr>
                <a:spcBef>
                  <a:spcPts val="0"/>
                </a:spcBef>
              </a:pPr>
              <a:r>
                <a:rPr lang="ro-MD" sz="1800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Specialitatea </a:t>
              </a:r>
              <a:r>
                <a:rPr lang="ro-MD" sz="1800" i="1" dirty="0">
                  <a:latin typeface="Bookman Old Style" panose="02050604050505020204" pitchFamily="18" charset="0"/>
                  <a:cs typeface="Times New Roman" panose="02020603050405020304" pitchFamily="18" charset="0"/>
                </a:rPr>
                <a:t>Tehnologii Informaționale</a:t>
              </a:r>
            </a:p>
          </p:txBody>
        </p:sp>
        <p:pic>
          <p:nvPicPr>
            <p:cNvPr id="1026" name="Picture 2" descr="UTM - INDUSTRIA ELECTRONICĂ DIN MOLDOVA">
              <a:extLst>
                <a:ext uri="{FF2B5EF4-FFF2-40B4-BE49-F238E27FC236}">
                  <a16:creationId xmlns:a16="http://schemas.microsoft.com/office/drawing/2014/main" id="{3639325C-4818-FB9E-6613-C370BC00BB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2" t="15584" b="12347"/>
            <a:stretch/>
          </p:blipFill>
          <p:spPr bwMode="auto">
            <a:xfrm>
              <a:off x="4428161" y="320630"/>
              <a:ext cx="1758757" cy="934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C94E692-DF43-30DE-6CD9-C7AA20C8A434}"/>
              </a:ext>
            </a:extLst>
          </p:cNvPr>
          <p:cNvGrpSpPr/>
          <p:nvPr/>
        </p:nvGrpSpPr>
        <p:grpSpPr>
          <a:xfrm>
            <a:off x="1274986" y="3068961"/>
            <a:ext cx="12022255" cy="1988002"/>
            <a:chOff x="1280716" y="3173410"/>
            <a:chExt cx="12022255" cy="198800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E6E75B6-9FB7-6F87-C7B4-A55CAEF0153B}"/>
                </a:ext>
              </a:extLst>
            </p:cNvPr>
            <p:cNvGrpSpPr/>
            <p:nvPr/>
          </p:nvGrpSpPr>
          <p:grpSpPr>
            <a:xfrm>
              <a:off x="1280716" y="3173410"/>
              <a:ext cx="12022255" cy="1383306"/>
              <a:chOff x="1274986" y="1376429"/>
              <a:chExt cx="13831663" cy="1383306"/>
            </a:xfrm>
          </p:grpSpPr>
          <p:sp>
            <p:nvSpPr>
              <p:cNvPr id="4" name="Text 1"/>
              <p:cNvSpPr/>
              <p:nvPr/>
            </p:nvSpPr>
            <p:spPr>
              <a:xfrm>
                <a:off x="1274986" y="1376429"/>
                <a:ext cx="13831663" cy="853064"/>
              </a:xfrm>
              <a:prstGeom prst="rect">
                <a:avLst/>
              </a:prstGeom>
              <a:noFill/>
              <a:ln/>
            </p:spPr>
            <p:txBody>
              <a:bodyPr wrap="square" rtlCol="0" anchor="t"/>
              <a:lstStyle/>
              <a:p>
                <a:pPr marL="0" indent="0">
                  <a:lnSpc>
                    <a:spcPts val="6561"/>
                  </a:lnSpc>
                  <a:buNone/>
                </a:pPr>
                <a:r>
                  <a:rPr lang="en-US" sz="4000" dirty="0" err="1">
                    <a:solidFill>
                      <a:srgbClr val="1B1B27"/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Impactul</a:t>
                </a:r>
                <a:r>
                  <a:rPr lang="en-US" sz="4000" dirty="0">
                    <a:solidFill>
                      <a:srgbClr val="1B1B27"/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 social al </a:t>
                </a:r>
                <a:r>
                  <a:rPr lang="en-US" sz="4000" dirty="0" err="1">
                    <a:solidFill>
                      <a:srgbClr val="1B1B27"/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utiliz</a:t>
                </a:r>
                <a:r>
                  <a:rPr lang="ro-MD" sz="4000" dirty="0" err="1">
                    <a:solidFill>
                      <a:srgbClr val="1B1B27"/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ării</a:t>
                </a:r>
                <a:endParaRPr lang="en-US" sz="3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  <a:ea typeface="Corben" pitchFamily="34" charset="-122"/>
                  <a:cs typeface="Corben" pitchFamily="34" charset="-120"/>
                </a:endParaRPr>
              </a:p>
              <a:p>
                <a:pPr marL="0" indent="0">
                  <a:lnSpc>
                    <a:spcPts val="6561"/>
                  </a:lnSpc>
                  <a:buNone/>
                </a:pPr>
                <a:endParaRPr lang="en-US" sz="4400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4" name="Text 1">
                <a:extLst>
                  <a:ext uri="{FF2B5EF4-FFF2-40B4-BE49-F238E27FC236}">
                    <a16:creationId xmlns:a16="http://schemas.microsoft.com/office/drawing/2014/main" id="{7A3AEF86-561D-A5FE-E407-E0E8B3C31F4F}"/>
                  </a:ext>
                </a:extLst>
              </p:cNvPr>
              <p:cNvSpPr/>
              <p:nvPr/>
            </p:nvSpPr>
            <p:spPr>
              <a:xfrm>
                <a:off x="1281578" y="2023133"/>
                <a:ext cx="12005557" cy="736602"/>
              </a:xfrm>
              <a:prstGeom prst="rect">
                <a:avLst/>
              </a:prstGeom>
              <a:noFill/>
              <a:ln/>
            </p:spPr>
            <p:txBody>
              <a:bodyPr wrap="square" rtlCol="0" anchor="t"/>
              <a:lstStyle/>
              <a:p>
                <a:pPr marL="0" indent="0">
                  <a:lnSpc>
                    <a:spcPts val="6561"/>
                  </a:lnSpc>
                  <a:buNone/>
                </a:pPr>
                <a:r>
                  <a:rPr lang="ro-MD" sz="4000" dirty="0"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tehnologiei</a:t>
                </a:r>
                <a:r>
                  <a:rPr lang="ro-MD" sz="36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 informației și comunicațiilor</a:t>
                </a:r>
                <a:r>
                  <a:rPr lang="ro-MD" sz="40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 </a:t>
                </a:r>
                <a:r>
                  <a:rPr lang="en-US" sz="40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Bookman Old Style" panose="02050604050505020204" pitchFamily="18" charset="0"/>
                    <a:ea typeface="Corben" pitchFamily="34" charset="-122"/>
                    <a:cs typeface="Corben" pitchFamily="34" charset="-120"/>
                  </a:rPr>
                  <a:t> </a:t>
                </a:r>
              </a:p>
            </p:txBody>
          </p:sp>
        </p:grpSp>
        <p:sp>
          <p:nvSpPr>
            <p:cNvPr id="2" name="Text 1">
              <a:extLst>
                <a:ext uri="{FF2B5EF4-FFF2-40B4-BE49-F238E27FC236}">
                  <a16:creationId xmlns:a16="http://schemas.microsoft.com/office/drawing/2014/main" id="{AB1587B6-CF5E-B0BB-D339-04473E8CE067}"/>
                </a:ext>
              </a:extLst>
            </p:cNvPr>
            <p:cNvSpPr/>
            <p:nvPr/>
          </p:nvSpPr>
          <p:spPr>
            <a:xfrm>
              <a:off x="1286446" y="4424810"/>
              <a:ext cx="10435034" cy="73660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6561"/>
                </a:lnSpc>
                <a:buNone/>
              </a:pPr>
              <a:r>
                <a:rPr lang="ro-MD" sz="4000" dirty="0">
                  <a:latin typeface="Bookman Old Style" panose="02050604050505020204" pitchFamily="18" charset="0"/>
                  <a:ea typeface="Corben" pitchFamily="34" charset="-122"/>
                  <a:cs typeface="Corben" pitchFamily="34" charset="-120"/>
                </a:rPr>
                <a:t>a</a:t>
              </a:r>
              <a:r>
                <a:rPr lang="en-US" sz="4000" dirty="0">
                  <a:latin typeface="Bookman Old Style" panose="02050604050505020204" pitchFamily="18" charset="0"/>
                  <a:ea typeface="Corben" pitchFamily="34" charset="-122"/>
                  <a:cs typeface="Corben" pitchFamily="34" charset="-120"/>
                </a:rPr>
                <a:t>supra </a:t>
              </a:r>
              <a:r>
                <a:rPr lang="en-US" sz="4000" dirty="0" err="1">
                  <a:latin typeface="Bookman Old Style" panose="02050604050505020204" pitchFamily="18" charset="0"/>
                  <a:ea typeface="Corben" pitchFamily="34" charset="-122"/>
                  <a:cs typeface="Corben" pitchFamily="34" charset="-120"/>
                </a:rPr>
                <a:t>societ</a:t>
              </a:r>
              <a:r>
                <a:rPr lang="ro-MD" sz="4000" dirty="0" err="1">
                  <a:latin typeface="Bookman Old Style" panose="02050604050505020204" pitchFamily="18" charset="0"/>
                  <a:ea typeface="Corben" pitchFamily="34" charset="-122"/>
                  <a:cs typeface="Corben" pitchFamily="34" charset="-120"/>
                </a:rPr>
                <a:t>ății</a:t>
              </a:r>
              <a:endParaRPr lang="en-US" sz="4000" dirty="0">
                <a:latin typeface="Bookman Old Style" panose="02050604050505020204" pitchFamily="18" charset="0"/>
                <a:ea typeface="Corben" pitchFamily="34" charset="-122"/>
                <a:cs typeface="Corben" pitchFamily="34" charset="-120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9644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95613" y="240077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336226" y="2429828"/>
            <a:ext cx="685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837" dirty="0"/>
          </a:p>
        </p:txBody>
      </p:sp>
      <p:sp>
        <p:nvSpPr>
          <p:cNvPr id="13" name="Shape 10"/>
          <p:cNvSpPr/>
          <p:nvPr/>
        </p:nvSpPr>
        <p:spPr>
          <a:xfrm>
            <a:off x="6195613" y="463593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305746" y="4664983"/>
            <a:ext cx="12954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837" dirty="0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2" name="Text 1">
            <a:extLst>
              <a:ext uri="{FF2B5EF4-FFF2-40B4-BE49-F238E27FC236}">
                <a16:creationId xmlns:a16="http://schemas.microsoft.com/office/drawing/2014/main" id="{3F64F155-F382-9548-5724-167B9EFCB76B}"/>
              </a:ext>
            </a:extLst>
          </p:cNvPr>
          <p:cNvSpPr/>
          <p:nvPr/>
        </p:nvSpPr>
        <p:spPr>
          <a:xfrm>
            <a:off x="6197102" y="1229859"/>
            <a:ext cx="7009328" cy="788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Impactul negativ al TIC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DD32E7-4C13-F91B-3ED3-ADCFC79414E7}"/>
              </a:ext>
            </a:extLst>
          </p:cNvPr>
          <p:cNvSpPr txBox="1"/>
          <p:nvPr/>
        </p:nvSpPr>
        <p:spPr>
          <a:xfrm>
            <a:off x="6747843" y="2404351"/>
            <a:ext cx="3110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Consum energetic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5BC905-B786-DBE1-B57B-7E5B33BC7A04}"/>
              </a:ext>
            </a:extLst>
          </p:cNvPr>
          <p:cNvSpPr txBox="1"/>
          <p:nvPr/>
        </p:nvSpPr>
        <p:spPr>
          <a:xfrm>
            <a:off x="6699545" y="4626168"/>
            <a:ext cx="3110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Breșa digitală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88AB5F-7D40-2CAB-43E0-BB9A1E2F5DF1}"/>
              </a:ext>
            </a:extLst>
          </p:cNvPr>
          <p:cNvSpPr txBox="1"/>
          <p:nvPr/>
        </p:nvSpPr>
        <p:spPr>
          <a:xfrm>
            <a:off x="6747843" y="2773736"/>
            <a:ext cx="711656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latin typeface="Bookman Old Style" panose="02050604050505020204" pitchFamily="18" charset="0"/>
              </a:rPr>
              <a:t>Creșterea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utilizării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tehnologiei</a:t>
            </a:r>
            <a:r>
              <a:rPr lang="en-US" sz="1600" dirty="0">
                <a:latin typeface="Bookman Old Style" panose="02050604050505020204" pitchFamily="18" charset="0"/>
              </a:rPr>
              <a:t>, </a:t>
            </a:r>
            <a:r>
              <a:rPr lang="en-US" sz="1600" dirty="0" err="1">
                <a:latin typeface="Bookman Old Style" panose="02050604050505020204" pitchFamily="18" charset="0"/>
              </a:rPr>
              <a:t>în</a:t>
            </a:r>
            <a:r>
              <a:rPr lang="en-US" sz="1600" dirty="0">
                <a:latin typeface="Bookman Old Style" panose="02050604050505020204" pitchFamily="18" charset="0"/>
              </a:rPr>
              <a:t> special a </a:t>
            </a:r>
            <a:r>
              <a:rPr lang="en-US" sz="1600" dirty="0" err="1">
                <a:latin typeface="Bookman Old Style" panose="02050604050505020204" pitchFamily="18" charset="0"/>
              </a:rPr>
              <a:t>dispozitivelor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electronice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centrelor</a:t>
            </a:r>
            <a:r>
              <a:rPr lang="en-US" sz="1600" dirty="0">
                <a:latin typeface="Bookman Old Style" panose="02050604050505020204" pitchFamily="18" charset="0"/>
              </a:rPr>
              <a:t> de date, conduce la o </a:t>
            </a:r>
            <a:r>
              <a:rPr lang="en-US" sz="1600" dirty="0" err="1">
                <a:latin typeface="Bookman Old Style" panose="02050604050505020204" pitchFamily="18" charset="0"/>
              </a:rPr>
              <a:t>creștere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semnificativă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consumului</a:t>
            </a:r>
            <a:r>
              <a:rPr lang="en-US" sz="1600" dirty="0">
                <a:latin typeface="Bookman Old Style" panose="02050604050505020204" pitchFamily="18" charset="0"/>
              </a:rPr>
              <a:t> de </a:t>
            </a:r>
            <a:r>
              <a:rPr lang="en-US" sz="1600" dirty="0" err="1">
                <a:latin typeface="Bookman Old Style" panose="02050604050505020204" pitchFamily="18" charset="0"/>
              </a:rPr>
              <a:t>energie</a:t>
            </a:r>
            <a:r>
              <a:rPr lang="en-US" sz="1600" dirty="0">
                <a:latin typeface="Bookman Old Style" panose="02050604050505020204" pitchFamily="18" charset="0"/>
              </a:rPr>
              <a:t>. Este </a:t>
            </a:r>
            <a:r>
              <a:rPr lang="en-US" sz="1600" dirty="0" err="1">
                <a:latin typeface="Bookman Old Style" panose="02050604050505020204" pitchFamily="18" charset="0"/>
              </a:rPr>
              <a:t>imperativ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se </a:t>
            </a:r>
            <a:r>
              <a:rPr lang="en-US" sz="1600" dirty="0" err="1">
                <a:latin typeface="Bookman Old Style" panose="02050604050505020204" pitchFamily="18" charset="0"/>
              </a:rPr>
              <a:t>dezvolte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se </a:t>
            </a:r>
            <a:r>
              <a:rPr lang="en-US" sz="1600" dirty="0" err="1">
                <a:latin typeface="Bookman Old Style" panose="02050604050505020204" pitchFamily="18" charset="0"/>
              </a:rPr>
              <a:t>adopte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tehnologii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mai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eficiente</a:t>
            </a:r>
            <a:r>
              <a:rPr lang="en-US" sz="1600" dirty="0">
                <a:latin typeface="Bookman Old Style" panose="02050604050505020204" pitchFamily="18" charset="0"/>
              </a:rPr>
              <a:t> din </a:t>
            </a:r>
            <a:r>
              <a:rPr lang="en-US" sz="1600" dirty="0" err="1">
                <a:latin typeface="Bookman Old Style" panose="02050604050505020204" pitchFamily="18" charset="0"/>
              </a:rPr>
              <a:t>punct</a:t>
            </a:r>
            <a:r>
              <a:rPr lang="en-US" sz="1600" dirty="0">
                <a:latin typeface="Bookman Old Style" panose="02050604050505020204" pitchFamily="18" charset="0"/>
              </a:rPr>
              <a:t> de </a:t>
            </a:r>
            <a:r>
              <a:rPr lang="en-US" sz="1600" dirty="0" err="1">
                <a:latin typeface="Bookman Old Style" panose="02050604050505020204" pitchFamily="18" charset="0"/>
              </a:rPr>
              <a:t>vedere</a:t>
            </a:r>
            <a:r>
              <a:rPr lang="en-US" sz="1600" dirty="0">
                <a:latin typeface="Bookman Old Style" panose="02050604050505020204" pitchFamily="18" charset="0"/>
              </a:rPr>
              <a:t> energetic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se </a:t>
            </a:r>
            <a:r>
              <a:rPr lang="en-US" sz="1600" dirty="0" err="1">
                <a:latin typeface="Bookman Old Style" panose="02050604050505020204" pitchFamily="18" charset="0"/>
              </a:rPr>
              <a:t>încurajeze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practici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sustenabile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a reduce </a:t>
            </a:r>
            <a:r>
              <a:rPr lang="en-US" sz="1600" dirty="0" err="1">
                <a:latin typeface="Bookman Old Style" panose="02050604050505020204" pitchFamily="18" charset="0"/>
              </a:rPr>
              <a:t>amprenta</a:t>
            </a:r>
            <a:r>
              <a:rPr lang="en-US" sz="1600" dirty="0">
                <a:latin typeface="Bookman Old Style" panose="02050604050505020204" pitchFamily="18" charset="0"/>
              </a:rPr>
              <a:t> de carbon </a:t>
            </a:r>
            <a:r>
              <a:rPr lang="en-US" sz="1600" dirty="0" err="1">
                <a:latin typeface="Bookman Old Style" panose="02050604050505020204" pitchFamily="18" charset="0"/>
              </a:rPr>
              <a:t>asociată</a:t>
            </a:r>
            <a:r>
              <a:rPr lang="en-US" sz="1600" dirty="0">
                <a:latin typeface="Bookman Old Style" panose="02050604050505020204" pitchFamily="18" charset="0"/>
              </a:rPr>
              <a:t> cu </a:t>
            </a:r>
            <a:r>
              <a:rPr lang="en-US" sz="1600" dirty="0" err="1">
                <a:latin typeface="Bookman Old Style" panose="02050604050505020204" pitchFamily="18" charset="0"/>
              </a:rPr>
              <a:t>utilizarea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tehnologiei</a:t>
            </a:r>
            <a:r>
              <a:rPr lang="en-US" sz="16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76E125-D9C3-23A1-3DFB-8477217A1347}"/>
              </a:ext>
            </a:extLst>
          </p:cNvPr>
          <p:cNvSpPr txBox="1"/>
          <p:nvPr/>
        </p:nvSpPr>
        <p:spPr>
          <a:xfrm>
            <a:off x="6699544" y="5042568"/>
            <a:ext cx="691485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latin typeface="Bookman Old Style" panose="02050604050505020204" pitchFamily="18" charset="0"/>
              </a:rPr>
              <a:t>Există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riscul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crescut</a:t>
            </a:r>
            <a:r>
              <a:rPr lang="en-US" sz="1600" dirty="0">
                <a:latin typeface="Bookman Old Style" panose="02050604050505020204" pitchFamily="18" charset="0"/>
              </a:rPr>
              <a:t> al </a:t>
            </a:r>
            <a:r>
              <a:rPr lang="en-US" sz="1600" dirty="0" err="1">
                <a:latin typeface="Bookman Old Style" panose="02050604050505020204" pitchFamily="18" charset="0"/>
              </a:rPr>
              <a:t>unei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breșe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digitale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între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cei</a:t>
            </a:r>
            <a:r>
              <a:rPr lang="en-US" sz="1600" dirty="0">
                <a:latin typeface="Bookman Old Style" panose="02050604050505020204" pitchFamily="18" charset="0"/>
              </a:rPr>
              <a:t> care au </a:t>
            </a:r>
            <a:r>
              <a:rPr lang="en-US" sz="1600" dirty="0" err="1">
                <a:latin typeface="Bookman Old Style" panose="02050604050505020204" pitchFamily="18" charset="0"/>
              </a:rPr>
              <a:t>acces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tehnologie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conectivitate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cei</a:t>
            </a:r>
            <a:r>
              <a:rPr lang="en-US" sz="1600" dirty="0">
                <a:latin typeface="Bookman Old Style" panose="02050604050505020204" pitchFamily="18" charset="0"/>
              </a:rPr>
              <a:t> care nu au </a:t>
            </a:r>
            <a:r>
              <a:rPr lang="en-US" sz="1600" dirty="0" err="1">
                <a:latin typeface="Bookman Old Style" panose="02050604050505020204" pitchFamily="18" charset="0"/>
              </a:rPr>
              <a:t>acest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acces</a:t>
            </a:r>
            <a:r>
              <a:rPr lang="en-US" sz="1600" dirty="0">
                <a:latin typeface="Bookman Old Style" panose="02050604050505020204" pitchFamily="18" charset="0"/>
              </a:rPr>
              <a:t>. </a:t>
            </a:r>
            <a:r>
              <a:rPr lang="en-US" sz="1600" dirty="0" err="1">
                <a:latin typeface="Bookman Old Style" panose="02050604050505020204" pitchFamily="18" charset="0"/>
              </a:rPr>
              <a:t>Acest</a:t>
            </a:r>
            <a:r>
              <a:rPr lang="en-US" sz="1600" dirty="0">
                <a:latin typeface="Bookman Old Style" panose="02050604050505020204" pitchFamily="18" charset="0"/>
              </a:rPr>
              <a:t> aspect </a:t>
            </a:r>
            <a:r>
              <a:rPr lang="en-US" sz="1600" dirty="0" err="1">
                <a:latin typeface="Bookman Old Style" panose="02050604050505020204" pitchFamily="18" charset="0"/>
              </a:rPr>
              <a:t>poate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accentua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inegalitățile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sociale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economice</a:t>
            </a:r>
            <a:r>
              <a:rPr lang="en-US" sz="1600" dirty="0">
                <a:latin typeface="Bookman Old Style" panose="02050604050505020204" pitchFamily="18" charset="0"/>
              </a:rPr>
              <a:t>, </a:t>
            </a:r>
            <a:r>
              <a:rPr lang="en-US" sz="1600" dirty="0" err="1">
                <a:latin typeface="Bookman Old Style" panose="02050604050505020204" pitchFamily="18" charset="0"/>
              </a:rPr>
              <a:t>limitând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oportunitățile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cei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excluși</a:t>
            </a:r>
            <a:r>
              <a:rPr lang="en-US" sz="1600" dirty="0">
                <a:latin typeface="Bookman Old Style" panose="02050604050505020204" pitchFamily="18" charset="0"/>
              </a:rPr>
              <a:t> digital. </a:t>
            </a:r>
            <a:r>
              <a:rPr lang="en-US" sz="1600" dirty="0" err="1">
                <a:latin typeface="Bookman Old Style" panose="02050604050505020204" pitchFamily="18" charset="0"/>
              </a:rPr>
              <a:t>Abordarea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acestei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provocări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implică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eforturi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asigura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accesul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echitabil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tehnologie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a reduce </a:t>
            </a:r>
            <a:r>
              <a:rPr lang="en-US" sz="1600" dirty="0" err="1">
                <a:latin typeface="Bookman Old Style" panose="02050604050505020204" pitchFamily="18" charset="0"/>
              </a:rPr>
              <a:t>diviziunile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digitale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existente</a:t>
            </a:r>
            <a:r>
              <a:rPr lang="en-US" sz="1600" dirty="0">
                <a:latin typeface="Bookman Old Style" panose="020506040505050202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67938"/>
          </a:xfrm>
          <a:prstGeom prst="rect">
            <a:avLst/>
          </a:prstGeom>
          <a:solidFill>
            <a:srgbClr val="F9F9FF">
              <a:alpha val="75000"/>
            </a:srgbClr>
          </a:solidFill>
          <a:ln w="9644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 flipH="1">
            <a:off x="7330797" y="2196703"/>
            <a:ext cx="45719" cy="6226731"/>
          </a:xfrm>
          <a:prstGeom prst="rect">
            <a:avLst/>
          </a:prstGeom>
          <a:solidFill>
            <a:srgbClr val="A5B3F3"/>
          </a:solidFill>
          <a:ln/>
        </p:spPr>
        <p:txBody>
          <a:bodyPr/>
          <a:lstStyle/>
          <a:p>
            <a:r>
              <a:rPr lang="ro-MD" dirty="0"/>
              <a:t>z</a:t>
            </a:r>
            <a:endParaRPr lang="en-US" dirty="0"/>
          </a:p>
        </p:txBody>
      </p:sp>
      <p:sp>
        <p:nvSpPr>
          <p:cNvPr id="6" name="Shape 3"/>
          <p:cNvSpPr/>
          <p:nvPr/>
        </p:nvSpPr>
        <p:spPr>
          <a:xfrm>
            <a:off x="7490162" y="2477512"/>
            <a:ext cx="544354" cy="31075"/>
          </a:xfrm>
          <a:prstGeom prst="rect">
            <a:avLst/>
          </a:prstGeom>
          <a:solidFill>
            <a:srgbClr val="A5B3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140238" y="231814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280850" y="2347198"/>
            <a:ext cx="685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837" dirty="0"/>
          </a:p>
        </p:txBody>
      </p:sp>
      <p:sp>
        <p:nvSpPr>
          <p:cNvPr id="11" name="Shape 8"/>
          <p:cNvSpPr/>
          <p:nvPr/>
        </p:nvSpPr>
        <p:spPr>
          <a:xfrm>
            <a:off x="6595884" y="3255109"/>
            <a:ext cx="544354" cy="31075"/>
          </a:xfrm>
          <a:prstGeom prst="rect">
            <a:avLst/>
          </a:prstGeom>
          <a:solidFill>
            <a:srgbClr val="A5B3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7140238" y="3095744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7254180" y="3124795"/>
            <a:ext cx="12192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1837" dirty="0"/>
          </a:p>
        </p:txBody>
      </p:sp>
      <p:sp>
        <p:nvSpPr>
          <p:cNvPr id="16" name="Shape 13"/>
          <p:cNvSpPr/>
          <p:nvPr/>
        </p:nvSpPr>
        <p:spPr>
          <a:xfrm>
            <a:off x="7490162" y="4834830"/>
            <a:ext cx="544354" cy="31075"/>
          </a:xfrm>
          <a:prstGeom prst="rect">
            <a:avLst/>
          </a:prstGeom>
          <a:solidFill>
            <a:srgbClr val="A5B3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140238" y="4675465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250370" y="4704517"/>
            <a:ext cx="12954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837" dirty="0"/>
          </a:p>
        </p:txBody>
      </p:sp>
      <p:sp>
        <p:nvSpPr>
          <p:cNvPr id="21" name="Shape 18"/>
          <p:cNvSpPr/>
          <p:nvPr/>
        </p:nvSpPr>
        <p:spPr>
          <a:xfrm>
            <a:off x="6595884" y="6259413"/>
            <a:ext cx="544354" cy="31075"/>
          </a:xfrm>
          <a:prstGeom prst="rect">
            <a:avLst/>
          </a:prstGeom>
          <a:solidFill>
            <a:srgbClr val="A5B3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7140238" y="6100048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7254180" y="6129099"/>
            <a:ext cx="12192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1837" dirty="0"/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43055486-2443-5A77-3853-DB4085866417}"/>
              </a:ext>
            </a:extLst>
          </p:cNvPr>
          <p:cNvSpPr/>
          <p:nvPr/>
        </p:nvSpPr>
        <p:spPr>
          <a:xfrm>
            <a:off x="3004543" y="712231"/>
            <a:ext cx="8971240" cy="14553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ro-MD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Provocări în abordarea </a:t>
            </a:r>
          </a:p>
          <a:p>
            <a:pPr marL="0" indent="0" algn="ctr">
              <a:buNone/>
            </a:pPr>
            <a:r>
              <a:rPr lang="ro-MD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tehnologiilor informaționale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3AF224-122C-B9CB-382D-CDA3D0820160}"/>
              </a:ext>
            </a:extLst>
          </p:cNvPr>
          <p:cNvSpPr txBox="1"/>
          <p:nvPr/>
        </p:nvSpPr>
        <p:spPr>
          <a:xfrm>
            <a:off x="8170664" y="2279332"/>
            <a:ext cx="5105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Securitatea și confidențialitatea datelor 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87AA6E-124F-096B-1B14-C719F96ED24B}"/>
              </a:ext>
            </a:extLst>
          </p:cNvPr>
          <p:cNvSpPr txBox="1"/>
          <p:nvPr/>
        </p:nvSpPr>
        <p:spPr>
          <a:xfrm>
            <a:off x="8170664" y="4641830"/>
            <a:ext cx="5812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Sănătatea mintală și utilizarea responsabilă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C16FCB-1260-0BA5-C345-EC874F7C0742}"/>
              </a:ext>
            </a:extLst>
          </p:cNvPr>
          <p:cNvSpPr txBox="1"/>
          <p:nvPr/>
        </p:nvSpPr>
        <p:spPr>
          <a:xfrm>
            <a:off x="3094764" y="2974745"/>
            <a:ext cx="3814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Manipularea informației și </a:t>
            </a:r>
          </a:p>
          <a:p>
            <a:r>
              <a:rPr lang="ro-MD" b="1" dirty="0">
                <a:latin typeface="Bookman Old Style" panose="02050604050505020204" pitchFamily="18" charset="0"/>
              </a:rPr>
              <a:t>diseminarea dezinformării 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3E81C3-B7E9-3D72-0225-BC32569055C2}"/>
              </a:ext>
            </a:extLst>
          </p:cNvPr>
          <p:cNvSpPr txBox="1"/>
          <p:nvPr/>
        </p:nvSpPr>
        <p:spPr>
          <a:xfrm>
            <a:off x="1228805" y="6090284"/>
            <a:ext cx="56392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Promovarea valorilor etice în mediul online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D2324B-4AE1-49EB-E525-123EB63357BF}"/>
              </a:ext>
            </a:extLst>
          </p:cNvPr>
          <p:cNvSpPr txBox="1"/>
          <p:nvPr/>
        </p:nvSpPr>
        <p:spPr>
          <a:xfrm>
            <a:off x="8170663" y="2605413"/>
            <a:ext cx="610981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400" dirty="0">
                <a:latin typeface="Bookman Old Style" panose="02050604050505020204" pitchFamily="18" charset="0"/>
              </a:rPr>
              <a:t>        </a:t>
            </a:r>
            <a:r>
              <a:rPr lang="ro-MD" sz="1400" i="1" dirty="0">
                <a:latin typeface="Bookman Old Style" panose="02050604050505020204" pitchFamily="18" charset="0"/>
              </a:rPr>
              <a:t>Protejarea datelor personale </a:t>
            </a:r>
            <a:r>
              <a:rPr lang="ro-MD" sz="1400" dirty="0">
                <a:latin typeface="Bookman Old Style" panose="02050604050505020204" pitchFamily="18" charset="0"/>
              </a:rPr>
              <a:t>și a informațiilor sensibile reprezintă o provocare continuă, având în vedere creșterea amenințărilor cibernetice și necesitatea implementării măsurilor de securitate avansate.</a:t>
            </a:r>
          </a:p>
          <a:p>
            <a:r>
              <a:rPr lang="ro-MD" sz="1400" dirty="0">
                <a:latin typeface="Bookman Old Style" panose="02050604050505020204" pitchFamily="18" charset="0"/>
              </a:rPr>
              <a:t>        </a:t>
            </a:r>
            <a:r>
              <a:rPr lang="ro-MD" sz="1400" i="1" dirty="0">
                <a:latin typeface="Bookman Old Style" panose="02050604050505020204" pitchFamily="18" charset="0"/>
              </a:rPr>
              <a:t>Atacurile cibernetice </a:t>
            </a:r>
            <a:r>
              <a:rPr lang="ro-MD" sz="1400" dirty="0">
                <a:latin typeface="Bookman Old Style" panose="02050604050505020204" pitchFamily="18" charset="0"/>
              </a:rPr>
              <a:t>devin din ce în ce mai sofisticate și periculoase, punând în pericol integritatea sistemelor informatice, a rețelelor și a datelor. Combaterea acestor atacuri necesită investiții semnificative în tehnologii de securitate și o colaborare eficientă între entități publice și private.</a:t>
            </a:r>
            <a:endParaRPr lang="en-US" sz="1400" dirty="0">
              <a:latin typeface="Bookman Old Style" panose="020506040505050202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4168EAE-FB7B-8A0A-BCDC-2F31FA6327B7}"/>
              </a:ext>
            </a:extLst>
          </p:cNvPr>
          <p:cNvSpPr txBox="1"/>
          <p:nvPr/>
        </p:nvSpPr>
        <p:spPr>
          <a:xfrm>
            <a:off x="8170664" y="5000387"/>
            <a:ext cx="610981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400" dirty="0">
                <a:latin typeface="Bookman Old Style" panose="02050604050505020204" pitchFamily="18" charset="0"/>
              </a:rPr>
              <a:t>        </a:t>
            </a:r>
            <a:r>
              <a:rPr lang="en-US" sz="1400" i="1" dirty="0" err="1">
                <a:latin typeface="Bookman Old Style" panose="02050604050505020204" pitchFamily="18" charset="0"/>
              </a:rPr>
              <a:t>Utilizarea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excesivă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 </a:t>
            </a:r>
            <a:r>
              <a:rPr lang="en-US" sz="1400" dirty="0" err="1">
                <a:latin typeface="Bookman Old Style" panose="02050604050505020204" pitchFamily="18" charset="0"/>
              </a:rPr>
              <a:t>tehnologiei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special a </a:t>
            </a:r>
            <a:r>
              <a:rPr lang="en-US" sz="1400" dirty="0" err="1">
                <a:latin typeface="Bookman Old Style" panose="02050604050505020204" pitchFamily="18" charset="0"/>
              </a:rPr>
              <a:t>rețelelor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sociale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a </a:t>
            </a:r>
            <a:r>
              <a:rPr lang="en-US" sz="1400" dirty="0" err="1">
                <a:latin typeface="Bookman Old Style" panose="02050604050505020204" pitchFamily="18" charset="0"/>
              </a:rPr>
              <a:t>conținutului</a:t>
            </a:r>
            <a:r>
              <a:rPr lang="en-US" sz="1400" dirty="0">
                <a:latin typeface="Bookman Old Style" panose="02050604050505020204" pitchFamily="18" charset="0"/>
              </a:rPr>
              <a:t> online, </a:t>
            </a:r>
            <a:r>
              <a:rPr lang="en-US" sz="1400" dirty="0" err="1">
                <a:latin typeface="Bookman Old Style" panose="02050604050505020204" pitchFamily="18" charset="0"/>
              </a:rPr>
              <a:t>poate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avea</a:t>
            </a:r>
            <a:r>
              <a:rPr lang="en-US" sz="1400" dirty="0">
                <a:latin typeface="Bookman Old Style" panose="02050604050505020204" pitchFamily="18" charset="0"/>
              </a:rPr>
              <a:t> un impact </a:t>
            </a:r>
            <a:r>
              <a:rPr lang="en-US" sz="1400" dirty="0" err="1">
                <a:latin typeface="Bookman Old Style" panose="02050604050505020204" pitchFamily="18" charset="0"/>
              </a:rPr>
              <a:t>negativ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asupra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sănătății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mintale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  <a:r>
              <a:rPr lang="en-US" sz="1400" dirty="0" err="1">
                <a:latin typeface="Bookman Old Style" panose="02050604050505020204" pitchFamily="18" charset="0"/>
              </a:rPr>
              <a:t>Experiențele</a:t>
            </a:r>
            <a:r>
              <a:rPr lang="en-US" sz="1400" dirty="0">
                <a:latin typeface="Bookman Old Style" panose="02050604050505020204" pitchFamily="18" charset="0"/>
              </a:rPr>
              <a:t> de cyberbullying, </a:t>
            </a:r>
            <a:r>
              <a:rPr lang="en-US" sz="1400" dirty="0" err="1">
                <a:latin typeface="Bookman Old Style" panose="02050604050505020204" pitchFamily="18" charset="0"/>
              </a:rPr>
              <a:t>comparația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constantă</a:t>
            </a:r>
            <a:r>
              <a:rPr lang="en-US" sz="1400" dirty="0">
                <a:latin typeface="Bookman Old Style" panose="02050604050505020204" pitchFamily="18" charset="0"/>
              </a:rPr>
              <a:t> cu </a:t>
            </a:r>
            <a:r>
              <a:rPr lang="en-US" sz="1400" dirty="0" err="1">
                <a:latin typeface="Bookman Old Style" panose="02050604050505020204" pitchFamily="18" charset="0"/>
              </a:rPr>
              <a:t>alții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presiunea</a:t>
            </a:r>
            <a:r>
              <a:rPr lang="en-US" sz="1400" dirty="0">
                <a:latin typeface="Bookman Old Style" panose="02050604050505020204" pitchFamily="18" charset="0"/>
              </a:rPr>
              <a:t> de a </a:t>
            </a:r>
            <a:r>
              <a:rPr lang="en-US" sz="1400" dirty="0" err="1">
                <a:latin typeface="Bookman Old Style" panose="02050604050505020204" pitchFamily="18" charset="0"/>
              </a:rPr>
              <a:t>menține</a:t>
            </a:r>
            <a:r>
              <a:rPr lang="en-US" sz="1400" dirty="0">
                <a:latin typeface="Bookman Old Style" panose="02050604050505020204" pitchFamily="18" charset="0"/>
              </a:rPr>
              <a:t> o </a:t>
            </a:r>
            <a:r>
              <a:rPr lang="en-US" sz="1400" dirty="0" err="1">
                <a:latin typeface="Bookman Old Style" panose="02050604050505020204" pitchFamily="18" charset="0"/>
              </a:rPr>
              <a:t>prezență</a:t>
            </a:r>
            <a:r>
              <a:rPr lang="en-US" sz="1400" dirty="0">
                <a:latin typeface="Bookman Old Style" panose="02050604050505020204" pitchFamily="18" charset="0"/>
              </a:rPr>
              <a:t> online </a:t>
            </a:r>
            <a:r>
              <a:rPr lang="en-US" sz="1400" dirty="0" err="1">
                <a:latin typeface="Bookman Old Style" panose="02050604050505020204" pitchFamily="18" charset="0"/>
              </a:rPr>
              <a:t>perfectă</a:t>
            </a:r>
            <a:r>
              <a:rPr lang="en-US" sz="1400" dirty="0">
                <a:latin typeface="Bookman Old Style" panose="02050604050505020204" pitchFamily="18" charset="0"/>
              </a:rPr>
              <a:t> pot </a:t>
            </a:r>
            <a:r>
              <a:rPr lang="en-US" sz="1400" dirty="0" err="1">
                <a:latin typeface="Bookman Old Style" panose="02050604050505020204" pitchFamily="18" charset="0"/>
              </a:rPr>
              <a:t>contribui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stres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anxietate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depresie</a:t>
            </a:r>
            <a:r>
              <a:rPr lang="en-US" sz="1400" dirty="0">
                <a:latin typeface="Bookman Old Style" panose="02050604050505020204" pitchFamily="18" charset="0"/>
              </a:rPr>
              <a:t>.</a:t>
            </a:r>
          </a:p>
          <a:p>
            <a:r>
              <a:rPr lang="ro-MD" sz="1400" dirty="0">
                <a:latin typeface="Bookman Old Style" panose="02050604050505020204" pitchFamily="18" charset="0"/>
              </a:rPr>
              <a:t>         </a:t>
            </a:r>
            <a:r>
              <a:rPr lang="en-US" sz="1400" dirty="0" err="1">
                <a:latin typeface="Bookman Old Style" panose="02050604050505020204" pitchFamily="18" charset="0"/>
              </a:rPr>
              <a:t>Promovarea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unui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comportament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respectuos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pozitiv</a:t>
            </a:r>
            <a:r>
              <a:rPr lang="en-US" sz="1400" dirty="0">
                <a:latin typeface="Bookman Old Style" panose="02050604050505020204" pitchFamily="18" charset="0"/>
              </a:rPr>
              <a:t> online </a:t>
            </a:r>
            <a:r>
              <a:rPr lang="en-US" sz="1400" dirty="0" err="1">
                <a:latin typeface="Bookman Old Style" panose="02050604050505020204" pitchFamily="18" charset="0"/>
              </a:rPr>
              <a:t>este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esențială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pentru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prevenirea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conflictelor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pentru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menținerea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unui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mediu</a:t>
            </a:r>
            <a:r>
              <a:rPr lang="en-US" sz="1400" dirty="0">
                <a:latin typeface="Bookman Old Style" panose="02050604050505020204" pitchFamily="18" charset="0"/>
              </a:rPr>
              <a:t> online </a:t>
            </a:r>
            <a:r>
              <a:rPr lang="en-US" sz="1400" dirty="0" err="1">
                <a:latin typeface="Bookman Old Style" panose="02050604050505020204" pitchFamily="18" charset="0"/>
              </a:rPr>
              <a:t>sănătos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  <a:r>
              <a:rPr lang="en-US" sz="1400" dirty="0" err="1">
                <a:latin typeface="Bookman Old Style" panose="02050604050505020204" pitchFamily="18" charset="0"/>
              </a:rPr>
              <a:t>Educația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privind</a:t>
            </a:r>
            <a:r>
              <a:rPr lang="en-US" sz="1400" dirty="0">
                <a:latin typeface="Bookman Old Style" panose="02050604050505020204" pitchFamily="18" charset="0"/>
              </a:rPr>
              <a:t> cyberbullying-</a:t>
            </a:r>
            <a:r>
              <a:rPr lang="en-US" sz="1400" dirty="0" err="1">
                <a:latin typeface="Bookman Old Style" panose="02050604050505020204" pitchFamily="18" charset="0"/>
              </a:rPr>
              <a:t>ul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promovarea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empatiei</a:t>
            </a:r>
            <a:r>
              <a:rPr lang="en-US" sz="1400" dirty="0">
                <a:latin typeface="Bookman Old Style" panose="02050604050505020204" pitchFamily="18" charset="0"/>
              </a:rPr>
              <a:t> online sunt </a:t>
            </a:r>
            <a:r>
              <a:rPr lang="en-US" sz="1400" dirty="0" err="1">
                <a:latin typeface="Bookman Old Style" panose="02050604050505020204" pitchFamily="18" charset="0"/>
              </a:rPr>
              <a:t>aspecte-cheie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acest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sens.</a:t>
            </a:r>
            <a:endParaRPr lang="en-US" sz="1400" dirty="0">
              <a:latin typeface="Bookman Old Style" panose="02050604050505020204" pitchFamily="18" charset="0"/>
            </a:endParaRPr>
          </a:p>
          <a:p>
            <a:endParaRPr lang="en-US" sz="1400" i="1" dirty="0">
              <a:latin typeface="Bookman Old Style" panose="02050604050505020204" pitchFamily="18" charset="0"/>
            </a:endParaRPr>
          </a:p>
          <a:p>
            <a:endParaRPr lang="en-US" sz="1400" dirty="0">
              <a:latin typeface="Bookman Old Style" panose="020506040505050202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080621-965F-BD62-85F3-F290F7B66201}"/>
              </a:ext>
            </a:extLst>
          </p:cNvPr>
          <p:cNvSpPr txBox="1"/>
          <p:nvPr/>
        </p:nvSpPr>
        <p:spPr>
          <a:xfrm>
            <a:off x="647700" y="3617521"/>
            <a:ext cx="579101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Bookman Old Style" panose="02050604050505020204" pitchFamily="18" charset="0"/>
              </a:rPr>
              <a:t>O </a:t>
            </a:r>
            <a:r>
              <a:rPr lang="en-US" sz="1400" dirty="0" err="1">
                <a:latin typeface="Bookman Old Style" panose="02050604050505020204" pitchFamily="18" charset="0"/>
              </a:rPr>
              <a:t>provocare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majoră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este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reprezentată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i="1" dirty="0" err="1">
                <a:latin typeface="Bookman Old Style" panose="02050604050505020204" pitchFamily="18" charset="0"/>
              </a:rPr>
              <a:t>sursele</a:t>
            </a:r>
            <a:r>
              <a:rPr lang="en-US" sz="1400" i="1" dirty="0">
                <a:latin typeface="Bookman Old Style" panose="02050604050505020204" pitchFamily="18" charset="0"/>
              </a:rPr>
              <a:t> multiple </a:t>
            </a:r>
            <a:r>
              <a:rPr lang="en-US" sz="1400" i="1" dirty="0" err="1">
                <a:latin typeface="Bookman Old Style" panose="02050604050505020204" pitchFamily="18" charset="0"/>
              </a:rPr>
              <a:t>și</a:t>
            </a:r>
            <a:r>
              <a:rPr lang="en-US" sz="1400" i="1" dirty="0">
                <a:latin typeface="Bookman Old Style" panose="02050604050505020204" pitchFamily="18" charset="0"/>
              </a:rPr>
              <a:t> diverse de </a:t>
            </a:r>
            <a:r>
              <a:rPr lang="en-US" sz="1400" i="1" dirty="0" err="1">
                <a:latin typeface="Bookman Old Style" panose="02050604050505020204" pitchFamily="18" charset="0"/>
              </a:rPr>
              <a:t>dezinformare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  <a:r>
              <a:rPr lang="en-US" sz="1400" dirty="0" err="1">
                <a:latin typeface="Bookman Old Style" panose="02050604050505020204" pitchFamily="18" charset="0"/>
              </a:rPr>
              <a:t>Acestea</a:t>
            </a:r>
            <a:r>
              <a:rPr lang="en-US" sz="1400" dirty="0">
                <a:latin typeface="Bookman Old Style" panose="02050604050505020204" pitchFamily="18" charset="0"/>
              </a:rPr>
              <a:t> pot fi </a:t>
            </a:r>
            <a:r>
              <a:rPr lang="en-US" sz="1400" dirty="0" err="1">
                <a:latin typeface="Bookman Old Style" panose="02050604050505020204" pitchFamily="18" charset="0"/>
              </a:rPr>
              <a:t>atât</a:t>
            </a:r>
            <a:r>
              <a:rPr lang="en-US" sz="1400" dirty="0">
                <a:latin typeface="Bookman Old Style" panose="02050604050505020204" pitchFamily="18" charset="0"/>
              </a:rPr>
              <a:t> state, </a:t>
            </a:r>
            <a:r>
              <a:rPr lang="en-US" sz="1400" dirty="0" err="1">
                <a:latin typeface="Bookman Old Style" panose="02050604050505020204" pitchFamily="18" charset="0"/>
              </a:rPr>
              <a:t>organizații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cât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actori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individuali</a:t>
            </a:r>
            <a:r>
              <a:rPr lang="en-US" sz="1400" dirty="0">
                <a:latin typeface="Bookman Old Style" panose="02050604050505020204" pitchFamily="18" charset="0"/>
              </a:rPr>
              <a:t> cu </a:t>
            </a:r>
            <a:r>
              <a:rPr lang="en-US" sz="1400" dirty="0" err="1">
                <a:latin typeface="Bookman Old Style" panose="02050604050505020204" pitchFamily="18" charset="0"/>
              </a:rPr>
              <a:t>intenții</a:t>
            </a:r>
            <a:r>
              <a:rPr lang="en-US" sz="1400" dirty="0">
                <a:latin typeface="Bookman Old Style" panose="02050604050505020204" pitchFamily="18" charset="0"/>
              </a:rPr>
              <a:t> diverse, de la </a:t>
            </a:r>
            <a:r>
              <a:rPr lang="en-US" sz="1400" dirty="0" err="1">
                <a:latin typeface="Bookman Old Style" panose="02050604050505020204" pitchFamily="18" charset="0"/>
              </a:rPr>
              <a:t>discreditararea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unor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grupuri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manipularea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opiniei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publice</a:t>
            </a:r>
            <a:r>
              <a:rPr lang="en-US" sz="1400" dirty="0">
                <a:latin typeface="Bookman Old Style" panose="02050604050505020204" pitchFamily="18" charset="0"/>
              </a:rPr>
              <a:t>.</a:t>
            </a:r>
          </a:p>
          <a:p>
            <a:pPr algn="r"/>
            <a:endParaRPr lang="ro-MD" sz="1400" dirty="0">
              <a:latin typeface="Bookman Old Style" panose="02050604050505020204" pitchFamily="18" charset="0"/>
            </a:endParaRPr>
          </a:p>
          <a:p>
            <a:pPr algn="r"/>
            <a:r>
              <a:rPr lang="en-US" sz="1400" dirty="0" err="1">
                <a:latin typeface="Bookman Old Style" panose="02050604050505020204" pitchFamily="18" charset="0"/>
              </a:rPr>
              <a:t>Platformele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digitale</a:t>
            </a:r>
            <a:r>
              <a:rPr lang="en-US" sz="1400" dirty="0">
                <a:latin typeface="Bookman Old Style" panose="02050604050505020204" pitchFamily="18" charset="0"/>
              </a:rPr>
              <a:t> permit </a:t>
            </a:r>
            <a:r>
              <a:rPr lang="en-US" sz="1400" dirty="0" err="1">
                <a:latin typeface="Bookman Old Style" panose="02050604050505020204" pitchFamily="18" charset="0"/>
              </a:rPr>
              <a:t>răspândirea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rapidă</a:t>
            </a:r>
            <a:r>
              <a:rPr lang="en-US" sz="1400" dirty="0">
                <a:latin typeface="Bookman Old Style" panose="02050604050505020204" pitchFamily="18" charset="0"/>
              </a:rPr>
              <a:t> a </a:t>
            </a:r>
            <a:r>
              <a:rPr lang="en-US" sz="1400" dirty="0" err="1">
                <a:latin typeface="Bookman Old Style" panose="02050604050505020204" pitchFamily="18" charset="0"/>
              </a:rPr>
              <a:t>informației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dar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a </a:t>
            </a:r>
            <a:r>
              <a:rPr lang="en-US" sz="1400" i="1" dirty="0" err="1">
                <a:latin typeface="Bookman Old Style" panose="02050604050505020204" pitchFamily="18" charset="0"/>
              </a:rPr>
              <a:t>dezinformării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  <a:r>
              <a:rPr lang="en-US" sz="1400" dirty="0" err="1">
                <a:latin typeface="Bookman Old Style" panose="02050604050505020204" pitchFamily="18" charset="0"/>
              </a:rPr>
              <a:t>Algoritmii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acestor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platforme</a:t>
            </a:r>
            <a:r>
              <a:rPr lang="en-US" sz="1400" dirty="0">
                <a:latin typeface="Bookman Old Style" panose="02050604050505020204" pitchFamily="18" charset="0"/>
              </a:rPr>
              <a:t> pot </a:t>
            </a:r>
            <a:r>
              <a:rPr lang="en-US" sz="1400" dirty="0" err="1">
                <a:latin typeface="Bookman Old Style" panose="02050604050505020204" pitchFamily="18" charset="0"/>
              </a:rPr>
              <a:t>contribui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amplificarea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conținutului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fals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iar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viteza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propagare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poate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depăși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capacitatea</a:t>
            </a:r>
            <a:r>
              <a:rPr lang="en-US" sz="1400" dirty="0">
                <a:latin typeface="Bookman Old Style" panose="02050604050505020204" pitchFamily="18" charset="0"/>
              </a:rPr>
              <a:t> de a </a:t>
            </a:r>
            <a:r>
              <a:rPr lang="en-US" sz="1400" dirty="0" err="1">
                <a:latin typeface="Bookman Old Style" panose="02050604050505020204" pitchFamily="18" charset="0"/>
              </a:rPr>
              <a:t>verifica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a </a:t>
            </a:r>
            <a:r>
              <a:rPr lang="en-US" sz="1400" dirty="0" err="1">
                <a:latin typeface="Bookman Old Style" panose="02050604050505020204" pitchFamily="18" charset="0"/>
              </a:rPr>
              <a:t>contracara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dezinformarea</a:t>
            </a:r>
            <a:r>
              <a:rPr lang="en-US" sz="14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3C93ED-D85E-A5D0-7374-69296B45761E}"/>
              </a:ext>
            </a:extLst>
          </p:cNvPr>
          <p:cNvSpPr txBox="1"/>
          <p:nvPr/>
        </p:nvSpPr>
        <p:spPr>
          <a:xfrm>
            <a:off x="878882" y="6434820"/>
            <a:ext cx="589654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 err="1">
                <a:latin typeface="Bookman Old Style" panose="02050604050505020204" pitchFamily="18" charset="0"/>
              </a:rPr>
              <a:t>Provocările</a:t>
            </a:r>
            <a:r>
              <a:rPr lang="en-US" sz="1400" dirty="0">
                <a:latin typeface="Bookman Old Style" panose="02050604050505020204" pitchFamily="18" charset="0"/>
              </a:rPr>
              <a:t> legate de </a:t>
            </a:r>
            <a:r>
              <a:rPr lang="en-US" sz="1400" dirty="0" err="1">
                <a:latin typeface="Bookman Old Style" panose="02050604050505020204" pitchFamily="18" charset="0"/>
              </a:rPr>
              <a:t>etica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tehnologică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includ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preocupări</a:t>
            </a:r>
            <a:r>
              <a:rPr lang="en-US" sz="1400" dirty="0">
                <a:latin typeface="Bookman Old Style" panose="02050604050505020204" pitchFamily="18" charset="0"/>
              </a:rPr>
              <a:t> cu </a:t>
            </a:r>
            <a:r>
              <a:rPr lang="en-US" sz="1400" dirty="0" err="1">
                <a:latin typeface="Bookman Old Style" panose="02050604050505020204" pitchFamily="18" charset="0"/>
              </a:rPr>
              <a:t>privire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utilizarea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incorectă</a:t>
            </a:r>
            <a:r>
              <a:rPr lang="en-US" sz="1400" dirty="0">
                <a:latin typeface="Bookman Old Style" panose="02050604050505020204" pitchFamily="18" charset="0"/>
              </a:rPr>
              <a:t> a </a:t>
            </a:r>
            <a:r>
              <a:rPr lang="en-US" sz="1400" dirty="0" err="1">
                <a:latin typeface="Bookman Old Style" panose="02050604050505020204" pitchFamily="18" charset="0"/>
              </a:rPr>
              <a:t>tehnologiei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luarea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decizii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algoritmice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nedrepte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impactul</a:t>
            </a:r>
            <a:r>
              <a:rPr lang="en-US" sz="1400" dirty="0">
                <a:latin typeface="Bookman Old Style" panose="02050604050505020204" pitchFamily="18" charset="0"/>
              </a:rPr>
              <a:t> social al </a:t>
            </a:r>
            <a:r>
              <a:rPr lang="en-US" sz="1400" dirty="0" err="1">
                <a:latin typeface="Bookman Old Style" panose="02050604050505020204" pitchFamily="18" charset="0"/>
              </a:rPr>
              <a:t>inovațiilor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tehnologice</a:t>
            </a:r>
            <a:r>
              <a:rPr lang="en-US" sz="1400" dirty="0">
                <a:latin typeface="Bookman Old Style" panose="020506040505050202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924532" y="915368"/>
            <a:ext cx="12578868" cy="10180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Oportunități în abordarea tehnologiilor informaționale</a:t>
            </a:r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1924532" y="2607233"/>
            <a:ext cx="10381768" cy="631852"/>
          </a:xfrm>
          <a:prstGeom prst="roundRect">
            <a:avLst>
              <a:gd name="adj" fmla="val 2967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5E05BB-9D66-CE4F-EA64-68E97483C6C2}"/>
              </a:ext>
            </a:extLst>
          </p:cNvPr>
          <p:cNvSpPr txBox="1"/>
          <p:nvPr/>
        </p:nvSpPr>
        <p:spPr>
          <a:xfrm>
            <a:off x="2225378" y="2756820"/>
            <a:ext cx="7604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2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Securitatea și confidențialitatea datelor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767B1-5F13-6F58-8C05-A45BFDA02DCA}"/>
              </a:ext>
            </a:extLst>
          </p:cNvPr>
          <p:cNvSpPr txBox="1"/>
          <p:nvPr/>
        </p:nvSpPr>
        <p:spPr>
          <a:xfrm>
            <a:off x="1924532" y="1424788"/>
            <a:ext cx="11270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Din </a:t>
            </a:r>
            <a:r>
              <a:rPr lang="en-US" dirty="0" err="1">
                <a:latin typeface="Bookman Old Style" panose="02050604050505020204" pitchFamily="18" charset="0"/>
              </a:rPr>
              <a:t>provocările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specifice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securității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confidențialității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datelor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manipulării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informației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diseminării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dezinformării</a:t>
            </a:r>
            <a:r>
              <a:rPr lang="en-US" dirty="0">
                <a:latin typeface="Bookman Old Style" panose="02050604050505020204" pitchFamily="18" charset="0"/>
              </a:rPr>
              <a:t>, precum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impactului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tehnologiei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asupra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sănătății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mintale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utilizării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responsabile</a:t>
            </a:r>
            <a:r>
              <a:rPr lang="en-US" dirty="0">
                <a:latin typeface="Bookman Old Style" panose="02050604050505020204" pitchFamily="18" charset="0"/>
              </a:rPr>
              <a:t>, pot </a:t>
            </a:r>
            <a:r>
              <a:rPr lang="en-US" dirty="0" err="1">
                <a:latin typeface="Bookman Old Style" panose="02050604050505020204" pitchFamily="18" charset="0"/>
              </a:rPr>
              <a:t>rezulta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oportunități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semnificative</a:t>
            </a:r>
            <a:r>
              <a:rPr lang="en-US" dirty="0">
                <a:latin typeface="Bookman Old Style" panose="02050604050505020204" pitchFamily="18" charset="0"/>
              </a:rPr>
              <a:t> de </a:t>
            </a:r>
            <a:r>
              <a:rPr lang="en-US" dirty="0" err="1">
                <a:latin typeface="Bookman Old Style" panose="02050604050505020204" pitchFamily="18" charset="0"/>
              </a:rPr>
              <a:t>dezvoltare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îmbunătățire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1EF7B76E-A377-1379-8B24-620558AB847B}"/>
              </a:ext>
            </a:extLst>
          </p:cNvPr>
          <p:cNvSpPr/>
          <p:nvPr/>
        </p:nvSpPr>
        <p:spPr>
          <a:xfrm>
            <a:off x="1924532" y="4132223"/>
            <a:ext cx="10381768" cy="631852"/>
          </a:xfrm>
          <a:prstGeom prst="roundRect">
            <a:avLst>
              <a:gd name="adj" fmla="val 2967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47F6C7-7F7F-A6DD-395F-4EBD3C72F04D}"/>
              </a:ext>
            </a:extLst>
          </p:cNvPr>
          <p:cNvSpPr txBox="1"/>
          <p:nvPr/>
        </p:nvSpPr>
        <p:spPr>
          <a:xfrm>
            <a:off x="2225378" y="4242648"/>
            <a:ext cx="94713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2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Manipularea informației și diseminarea informației</a:t>
            </a:r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C1FE6D09-CB49-F563-0A24-1FF18B655156}"/>
              </a:ext>
            </a:extLst>
          </p:cNvPr>
          <p:cNvSpPr/>
          <p:nvPr/>
        </p:nvSpPr>
        <p:spPr>
          <a:xfrm>
            <a:off x="1924532" y="5668507"/>
            <a:ext cx="10381768" cy="631852"/>
          </a:xfrm>
          <a:prstGeom prst="roundRect">
            <a:avLst>
              <a:gd name="adj" fmla="val 2967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DE36A-E1C0-62FF-FF7F-6CF79BDFB3FE}"/>
              </a:ext>
            </a:extLst>
          </p:cNvPr>
          <p:cNvSpPr txBox="1"/>
          <p:nvPr/>
        </p:nvSpPr>
        <p:spPr>
          <a:xfrm>
            <a:off x="2225379" y="5780445"/>
            <a:ext cx="76044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2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Sănătatea mintală și utilizarea responsabilă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62C3C5-357D-A100-60E7-00388702E16D}"/>
              </a:ext>
            </a:extLst>
          </p:cNvPr>
          <p:cNvSpPr txBox="1"/>
          <p:nvPr/>
        </p:nvSpPr>
        <p:spPr>
          <a:xfrm>
            <a:off x="2225378" y="3239085"/>
            <a:ext cx="1028622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o-MD" sz="1600" i="0" dirty="0">
                <a:effectLst/>
                <a:latin typeface="Bookman Old Style" panose="02050604050505020204" pitchFamily="18" charset="0"/>
              </a:rPr>
              <a:t>Dezvoltarea Tehnologiilor de securitate avansate</a:t>
            </a:r>
          </a:p>
          <a:p>
            <a:pPr algn="l"/>
            <a:r>
              <a:rPr lang="ro-MD" sz="1600" dirty="0">
                <a:latin typeface="Bookman Old Style" panose="02050604050505020204" pitchFamily="18" charset="0"/>
              </a:rPr>
              <a:t>Dezvoltarea normelor și standardelor</a:t>
            </a:r>
          </a:p>
          <a:p>
            <a:pPr algn="l"/>
            <a:r>
              <a:rPr lang="ro-MD" sz="1600" i="0" dirty="0">
                <a:effectLst/>
                <a:latin typeface="Bookman Old Style" panose="02050604050505020204" pitchFamily="18" charset="0"/>
              </a:rPr>
              <a:t>Dezvoltarea educației în domeniul securității cibernetice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C4D0A1-846D-8DA8-71DD-78B194853F3D}"/>
              </a:ext>
            </a:extLst>
          </p:cNvPr>
          <p:cNvSpPr txBox="1"/>
          <p:nvPr/>
        </p:nvSpPr>
        <p:spPr>
          <a:xfrm>
            <a:off x="2225378" y="4761415"/>
            <a:ext cx="100809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o-MD" sz="1600" dirty="0">
                <a:latin typeface="Bookman Old Style" panose="02050604050505020204" pitchFamily="18" charset="0"/>
              </a:rPr>
              <a:t>Dezvoltarea tehnologiilor de detectare a dezinformării</a:t>
            </a:r>
          </a:p>
          <a:p>
            <a:pPr algn="l"/>
            <a:r>
              <a:rPr lang="ro-MD" sz="1600" b="0" i="0" dirty="0">
                <a:effectLst/>
                <a:latin typeface="Bookman Old Style" panose="02050604050505020204" pitchFamily="18" charset="0"/>
              </a:rPr>
              <a:t>Promovarea educației media</a:t>
            </a:r>
          </a:p>
          <a:p>
            <a:pPr algn="l"/>
            <a:r>
              <a:rPr lang="ro-MD" sz="1600" dirty="0">
                <a:latin typeface="Bookman Old Style" panose="02050604050505020204" pitchFamily="18" charset="0"/>
              </a:rPr>
              <a:t>Colaborarea globală pentru combaterea dezinformării</a:t>
            </a:r>
            <a:endParaRPr lang="ro-MD" sz="1600" b="0" i="0" dirty="0">
              <a:effectLst/>
              <a:latin typeface="Bookman Old Style" panose="020506040505050202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26B59B-42CD-40F9-34FE-5F86433364A3}"/>
              </a:ext>
            </a:extLst>
          </p:cNvPr>
          <p:cNvSpPr txBox="1"/>
          <p:nvPr/>
        </p:nvSpPr>
        <p:spPr>
          <a:xfrm>
            <a:off x="2225379" y="6305066"/>
            <a:ext cx="976342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o-MD" sz="1700" dirty="0">
                <a:latin typeface="Bookman Old Style" panose="02050604050505020204" pitchFamily="18" charset="0"/>
              </a:rPr>
              <a:t>Promovarea inițiativelor de utilizare responsabilă</a:t>
            </a:r>
          </a:p>
          <a:p>
            <a:pPr algn="l"/>
            <a:r>
              <a:rPr lang="ro-MD" sz="1700" b="0" i="0" dirty="0">
                <a:effectLst/>
                <a:latin typeface="Bookman Old Style" panose="02050604050505020204" pitchFamily="18" charset="0"/>
              </a:rPr>
              <a:t>Colaborare în educa</a:t>
            </a:r>
            <a:r>
              <a:rPr lang="ro-MD" sz="1700" dirty="0">
                <a:latin typeface="Bookman Old Style" panose="02050604050505020204" pitchFamily="18" charset="0"/>
              </a:rPr>
              <a:t>ție și sănătate</a:t>
            </a:r>
            <a:endParaRPr lang="en-US" sz="1600" b="0" i="0" dirty="0">
              <a:effectLst/>
              <a:latin typeface="Bookman Old Style" panose="020506040505050202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535356" y="207454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b="1" dirty="0">
                <a:latin typeface="Bookman Old Style" panose="02050604050505020204" pitchFamily="18" charset="0"/>
                <a:ea typeface="Corben" pitchFamily="34" charset="-122"/>
                <a:cs typeface="Corben" pitchFamily="34" charset="-120"/>
              </a:rPr>
              <a:t>Concluzii</a:t>
            </a:r>
            <a:endParaRPr lang="en-US" sz="3200" b="1" dirty="0">
              <a:latin typeface="Bookman Old Style" panose="0205060405050502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19599" y="374011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5DC539-1184-935C-EC4C-7DE8BFE44235}"/>
              </a:ext>
            </a:extLst>
          </p:cNvPr>
          <p:cNvSpPr txBox="1"/>
          <p:nvPr/>
        </p:nvSpPr>
        <p:spPr>
          <a:xfrm>
            <a:off x="6319599" y="2920454"/>
            <a:ext cx="6920151" cy="3893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o-MD" dirty="0">
                <a:latin typeface="Bookman Old Style" panose="02050604050505020204" pitchFamily="18" charset="0"/>
              </a:rPr>
              <a:t>	</a:t>
            </a:r>
            <a:r>
              <a:rPr lang="en-US" sz="1900" dirty="0" err="1">
                <a:latin typeface="Bookman Old Style" panose="02050604050505020204" pitchFamily="18" charset="0"/>
              </a:rPr>
              <a:t>În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încheiere</a:t>
            </a:r>
            <a:r>
              <a:rPr lang="en-US" sz="1900" dirty="0">
                <a:latin typeface="Bookman Old Style" panose="02050604050505020204" pitchFamily="18" charset="0"/>
              </a:rPr>
              <a:t>, </a:t>
            </a:r>
            <a:r>
              <a:rPr lang="en-US" sz="1900" dirty="0" err="1">
                <a:latin typeface="Bookman Old Style" panose="02050604050505020204" pitchFamily="18" charset="0"/>
              </a:rPr>
              <a:t>este</a:t>
            </a:r>
            <a:r>
              <a:rPr lang="en-US" sz="1900" dirty="0">
                <a:latin typeface="Bookman Old Style" panose="02050604050505020204" pitchFamily="18" charset="0"/>
              </a:rPr>
              <a:t> evident </a:t>
            </a:r>
            <a:r>
              <a:rPr lang="en-US" sz="1900" dirty="0" err="1">
                <a:latin typeface="Bookman Old Style" panose="02050604050505020204" pitchFamily="18" charset="0"/>
              </a:rPr>
              <a:t>că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tehnologia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informației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comunicațiilor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redefinește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fundamentul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societății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noastre</a:t>
            </a:r>
            <a:r>
              <a:rPr lang="en-US" sz="1900" dirty="0">
                <a:latin typeface="Bookman Old Style" panose="02050604050505020204" pitchFamily="18" charset="0"/>
              </a:rPr>
              <a:t>. O </a:t>
            </a:r>
            <a:r>
              <a:rPr lang="en-US" sz="1900" dirty="0" err="1">
                <a:latin typeface="Bookman Old Style" panose="02050604050505020204" pitchFamily="18" charset="0"/>
              </a:rPr>
              <a:t>perspectivă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etică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devine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crucială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pentru</a:t>
            </a:r>
            <a:r>
              <a:rPr lang="en-US" sz="1900" dirty="0">
                <a:latin typeface="Bookman Old Style" panose="02050604050505020204" pitchFamily="18" charset="0"/>
              </a:rPr>
              <a:t> a </a:t>
            </a:r>
            <a:r>
              <a:rPr lang="en-US" sz="1900" dirty="0" err="1">
                <a:latin typeface="Bookman Old Style" panose="02050604050505020204" pitchFamily="18" charset="0"/>
              </a:rPr>
              <a:t>ghida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această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transformare</a:t>
            </a:r>
            <a:r>
              <a:rPr lang="en-US" sz="1900" dirty="0">
                <a:latin typeface="Bookman Old Style" panose="02050604050505020204" pitchFamily="18" charset="0"/>
              </a:rPr>
              <a:t>, </a:t>
            </a:r>
            <a:r>
              <a:rPr lang="en-US" sz="1900" dirty="0" err="1">
                <a:latin typeface="Bookman Old Style" panose="02050604050505020204" pitchFamily="18" charset="0"/>
              </a:rPr>
              <a:t>asigurându</a:t>
            </a:r>
            <a:r>
              <a:rPr lang="en-US" sz="1900" dirty="0">
                <a:latin typeface="Bookman Old Style" panose="02050604050505020204" pitchFamily="18" charset="0"/>
              </a:rPr>
              <a:t>-ne </a:t>
            </a:r>
            <a:r>
              <a:rPr lang="en-US" sz="1900" dirty="0" err="1">
                <a:latin typeface="Bookman Old Style" panose="02050604050505020204" pitchFamily="18" charset="0"/>
              </a:rPr>
              <a:t>că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progresul</a:t>
            </a:r>
            <a:r>
              <a:rPr lang="en-US" sz="1900" dirty="0">
                <a:latin typeface="Bookman Old Style" panose="02050604050505020204" pitchFamily="18" charset="0"/>
              </a:rPr>
              <a:t> digital </a:t>
            </a:r>
            <a:r>
              <a:rPr lang="en-US" sz="1900" dirty="0" err="1">
                <a:latin typeface="Bookman Old Style" panose="02050604050505020204" pitchFamily="18" charset="0"/>
              </a:rPr>
              <a:t>aduce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beneficii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durabile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respectă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valorile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noastre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fundamentale</a:t>
            </a:r>
            <a:r>
              <a:rPr lang="en-US" sz="1900" dirty="0">
                <a:latin typeface="Bookman Old Style" panose="02050604050505020204" pitchFamily="18" charset="0"/>
              </a:rPr>
              <a:t>. </a:t>
            </a:r>
            <a:r>
              <a:rPr lang="en-US" sz="1900" dirty="0" err="1">
                <a:latin typeface="Bookman Old Style" panose="02050604050505020204" pitchFamily="18" charset="0"/>
              </a:rPr>
              <a:t>Prin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abordarea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responsabilă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etică</a:t>
            </a:r>
            <a:r>
              <a:rPr lang="en-US" sz="1900" dirty="0">
                <a:latin typeface="Bookman Old Style" panose="02050604050505020204" pitchFamily="18" charset="0"/>
              </a:rPr>
              <a:t> a </a:t>
            </a:r>
            <a:r>
              <a:rPr lang="en-US" sz="1900" dirty="0" err="1">
                <a:latin typeface="Bookman Old Style" panose="02050604050505020204" pitchFamily="18" charset="0"/>
              </a:rPr>
              <a:t>tehnologiei</a:t>
            </a:r>
            <a:r>
              <a:rPr lang="en-US" sz="1900" dirty="0">
                <a:latin typeface="Bookman Old Style" panose="02050604050505020204" pitchFamily="18" charset="0"/>
              </a:rPr>
              <a:t>, ne </a:t>
            </a:r>
            <a:r>
              <a:rPr lang="en-US" sz="1900" dirty="0" err="1">
                <a:latin typeface="Bookman Old Style" panose="02050604050505020204" pitchFamily="18" charset="0"/>
              </a:rPr>
              <a:t>asigurăm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că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societatea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noastră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digitală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este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inclusivă</a:t>
            </a:r>
            <a:r>
              <a:rPr lang="en-US" sz="1900" dirty="0">
                <a:latin typeface="Bookman Old Style" panose="02050604050505020204" pitchFamily="18" charset="0"/>
              </a:rPr>
              <a:t>, </a:t>
            </a:r>
            <a:r>
              <a:rPr lang="en-US" sz="1900" dirty="0" err="1">
                <a:latin typeface="Bookman Old Style" panose="02050604050505020204" pitchFamily="18" charset="0"/>
              </a:rPr>
              <a:t>echitabilă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sustenabilă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pentru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generațiile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viitoare</a:t>
            </a:r>
            <a:r>
              <a:rPr lang="en-US" sz="1900" dirty="0">
                <a:latin typeface="Bookman Old Style" panose="02050604050505020204" pitchFamily="18" charset="0"/>
              </a:rPr>
              <a:t>.</a:t>
            </a:r>
          </a:p>
          <a:p>
            <a:pPr algn="just"/>
            <a:r>
              <a:rPr lang="en-US" sz="1900" dirty="0">
                <a:latin typeface="Bookman Old Style" panose="02050604050505020204" pitchFamily="18" charset="0"/>
              </a:rPr>
              <a:t>	</a:t>
            </a:r>
            <a:r>
              <a:rPr lang="en-US" sz="1900" dirty="0" err="1">
                <a:latin typeface="Bookman Old Style" panose="02050604050505020204" pitchFamily="18" charset="0"/>
              </a:rPr>
              <a:t>În</a:t>
            </a:r>
            <a:r>
              <a:rPr lang="en-US" sz="1900" dirty="0">
                <a:latin typeface="Bookman Old Style" panose="02050604050505020204" pitchFamily="18" charset="0"/>
              </a:rPr>
              <a:t> era </a:t>
            </a:r>
            <a:r>
              <a:rPr lang="en-US" sz="1900" dirty="0" err="1">
                <a:latin typeface="Bookman Old Style" panose="02050604050505020204" pitchFamily="18" charset="0"/>
              </a:rPr>
              <a:t>tehnologiei</a:t>
            </a:r>
            <a:r>
              <a:rPr lang="en-US" sz="1900" dirty="0">
                <a:latin typeface="Bookman Old Style" panose="02050604050505020204" pitchFamily="18" charset="0"/>
              </a:rPr>
              <a:t>,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etica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devine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busola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noastră</a:t>
            </a:r>
            <a:r>
              <a:rPr lang="en-US" sz="1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digitală</a:t>
            </a:r>
            <a:r>
              <a:rPr lang="en-US" sz="1900" dirty="0">
                <a:latin typeface="Bookman Old Style" panose="02050604050505020204" pitchFamily="18" charset="0"/>
              </a:rPr>
              <a:t>. O </a:t>
            </a:r>
            <a:r>
              <a:rPr lang="en-US" sz="1900" dirty="0" err="1">
                <a:latin typeface="Bookman Old Style" panose="02050604050505020204" pitchFamily="18" charset="0"/>
              </a:rPr>
              <a:t>societate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interconectată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progresul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continuu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necesită</a:t>
            </a:r>
            <a:r>
              <a:rPr lang="en-US" sz="1900" dirty="0">
                <a:latin typeface="Bookman Old Style" panose="02050604050505020204" pitchFamily="18" charset="0"/>
              </a:rPr>
              <a:t> nu </a:t>
            </a:r>
            <a:r>
              <a:rPr lang="en-US" sz="1900" dirty="0" err="1">
                <a:latin typeface="Bookman Old Style" panose="02050604050505020204" pitchFamily="18" charset="0"/>
              </a:rPr>
              <a:t>doar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inovație</a:t>
            </a:r>
            <a:r>
              <a:rPr lang="en-US" sz="1900" dirty="0">
                <a:latin typeface="Bookman Old Style" panose="02050604050505020204" pitchFamily="18" charset="0"/>
              </a:rPr>
              <a:t>, ci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o </a:t>
            </a:r>
            <a:r>
              <a:rPr lang="en-US" sz="1900" dirty="0" err="1">
                <a:latin typeface="Bookman Old Style" panose="02050604050505020204" pitchFamily="18" charset="0"/>
              </a:rPr>
              <a:t>responsabilitate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etică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în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utilizarea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și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evoluția</a:t>
            </a:r>
            <a:r>
              <a:rPr lang="en-US" sz="1900" dirty="0">
                <a:latin typeface="Bookman Old Style" panose="02050604050505020204" pitchFamily="18" charset="0"/>
              </a:rPr>
              <a:t> </a:t>
            </a:r>
            <a:r>
              <a:rPr lang="en-US" sz="1900" dirty="0" err="1">
                <a:latin typeface="Bookman Old Style" panose="02050604050505020204" pitchFamily="18" charset="0"/>
              </a:rPr>
              <a:t>tehnologiei</a:t>
            </a:r>
            <a:endParaRPr lang="en-US" sz="1900" dirty="0">
              <a:latin typeface="Bookman Old Style" panose="020506040505050202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529E34-A5D7-6485-A904-5E96AB9BDEA4}"/>
              </a:ext>
            </a:extLst>
          </p:cNvPr>
          <p:cNvSpPr txBox="1"/>
          <p:nvPr/>
        </p:nvSpPr>
        <p:spPr>
          <a:xfrm>
            <a:off x="3360686" y="2410817"/>
            <a:ext cx="104611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latin typeface="Bookman Old Style" panose="02050604050505020204" pitchFamily="18" charset="0"/>
              </a:rPr>
              <a:t>Stoica</a:t>
            </a:r>
            <a:r>
              <a:rPr lang="en-US" sz="2000" dirty="0">
                <a:latin typeface="Bookman Old Style" panose="02050604050505020204" pitchFamily="18" charset="0"/>
              </a:rPr>
              <a:t>, M. (2013). "</a:t>
            </a:r>
            <a:r>
              <a:rPr lang="en-US" sz="2000" dirty="0" err="1">
                <a:latin typeface="Bookman Old Style" panose="02050604050505020204" pitchFamily="18" charset="0"/>
              </a:rPr>
              <a:t>Inovația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Tehnologică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și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Transformările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Sociale</a:t>
            </a:r>
            <a:r>
              <a:rPr lang="en-US" sz="2000" dirty="0">
                <a:latin typeface="Bookman Old Style" panose="02050604050505020204" pitchFamily="18" charset="0"/>
              </a:rPr>
              <a:t>." </a:t>
            </a:r>
            <a:endParaRPr lang="ro-MD" sz="2000" dirty="0">
              <a:latin typeface="Bookman Old Style" panose="02050604050505020204" pitchFamily="18" charset="0"/>
            </a:endParaRPr>
          </a:p>
          <a:p>
            <a:r>
              <a:rPr lang="en-US" sz="2000" dirty="0" err="1">
                <a:latin typeface="Bookman Old Style" panose="02050604050505020204" pitchFamily="18" charset="0"/>
              </a:rPr>
              <a:t>Editura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Polirom</a:t>
            </a:r>
            <a:r>
              <a:rPr lang="en-US" sz="2000" dirty="0">
                <a:latin typeface="Bookman Old Style" panose="02050604050505020204" pitchFamily="18" charset="0"/>
              </a:rPr>
              <a:t>, </a:t>
            </a:r>
            <a:r>
              <a:rPr lang="en-US" sz="2000" dirty="0" err="1">
                <a:latin typeface="Bookman Old Style" panose="02050604050505020204" pitchFamily="18" charset="0"/>
              </a:rPr>
              <a:t>Iași</a:t>
            </a:r>
            <a:r>
              <a:rPr lang="en-US" sz="20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755270-18F5-76F1-987C-7D8D63657A2A}"/>
              </a:ext>
            </a:extLst>
          </p:cNvPr>
          <p:cNvSpPr/>
          <p:nvPr/>
        </p:nvSpPr>
        <p:spPr>
          <a:xfrm>
            <a:off x="3065236" y="2509242"/>
            <a:ext cx="125639" cy="241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E4A7B82-5607-8268-6AAE-AED93AF774C9}"/>
              </a:ext>
            </a:extLst>
          </p:cNvPr>
          <p:cNvSpPr/>
          <p:nvPr/>
        </p:nvSpPr>
        <p:spPr>
          <a:xfrm>
            <a:off x="3065236" y="150107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  <a:ea typeface="Corben" pitchFamily="34" charset="-122"/>
              </a:rPr>
              <a:t>Bibliografie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84AAB-5F74-1F39-1D40-50A5166BFD31}"/>
              </a:ext>
            </a:extLst>
          </p:cNvPr>
          <p:cNvSpPr txBox="1"/>
          <p:nvPr/>
        </p:nvSpPr>
        <p:spPr>
          <a:xfrm>
            <a:off x="3360686" y="4213243"/>
            <a:ext cx="104611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Bookman Old Style" panose="02050604050505020204" pitchFamily="18" charset="0"/>
              </a:rPr>
              <a:t>B</a:t>
            </a:r>
            <a:r>
              <a:rPr lang="ro-MD" sz="2000" dirty="0" err="1">
                <a:latin typeface="Bookman Old Style" panose="02050604050505020204" pitchFamily="18" charset="0"/>
              </a:rPr>
              <a:t>ălănuță</a:t>
            </a:r>
            <a:r>
              <a:rPr lang="en-US" sz="2000" dirty="0">
                <a:latin typeface="Bookman Old Style" panose="02050604050505020204" pitchFamily="18" charset="0"/>
              </a:rPr>
              <a:t> M.</a:t>
            </a:r>
            <a:r>
              <a:rPr lang="ro-MD" sz="2000" dirty="0">
                <a:latin typeface="Bookman Old Style" panose="02050604050505020204" pitchFamily="18" charset="0"/>
              </a:rPr>
              <a:t> (2003)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Rolul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tehnologiilor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informaţionale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în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dezvoltarea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durabilă</a:t>
            </a:r>
            <a:r>
              <a:rPr lang="en-US" sz="2000" dirty="0">
                <a:latin typeface="Bookman Old Style" panose="02050604050505020204" pitchFamily="18" charset="0"/>
              </a:rPr>
              <a:t>. </a:t>
            </a:r>
            <a:endParaRPr lang="ro-MD" sz="2000" dirty="0">
              <a:latin typeface="Bookman Old Style" panose="02050604050505020204" pitchFamily="18" charset="0"/>
            </a:endParaRPr>
          </a:p>
          <a:p>
            <a:r>
              <a:rPr lang="en-US" sz="2000" dirty="0" err="1">
                <a:latin typeface="Bookman Old Style" panose="02050604050505020204" pitchFamily="18" charset="0"/>
              </a:rPr>
              <a:t>În</a:t>
            </a:r>
            <a:r>
              <a:rPr lang="en-US" sz="2000" dirty="0">
                <a:latin typeface="Bookman Old Style" panose="02050604050505020204" pitchFamily="18" charset="0"/>
              </a:rPr>
              <a:t>: </a:t>
            </a:r>
            <a:r>
              <a:rPr lang="en-US" sz="2000" dirty="0" err="1">
                <a:latin typeface="Bookman Old Style" panose="02050604050505020204" pitchFamily="18" charset="0"/>
              </a:rPr>
              <a:t>Didactica</a:t>
            </a:r>
            <a:r>
              <a:rPr lang="en-US" sz="2000" dirty="0">
                <a:latin typeface="Bookman Old Style" panose="02050604050505020204" pitchFamily="18" charset="0"/>
              </a:rPr>
              <a:t> Pro,</a:t>
            </a:r>
            <a:r>
              <a:rPr lang="ro-MD" sz="2000" dirty="0">
                <a:latin typeface="Bookman Old Style" panose="02050604050505020204" pitchFamily="18" charset="0"/>
              </a:rPr>
              <a:t> 2003,</a:t>
            </a:r>
            <a:r>
              <a:rPr lang="en-US" sz="2000" dirty="0">
                <a:latin typeface="Bookman Old Style" panose="02050604050505020204" pitchFamily="18" charset="0"/>
              </a:rPr>
              <a:t> nr.6 (22)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BB1018-6468-9A5B-8F12-9B1DB6C9DC94}"/>
              </a:ext>
            </a:extLst>
          </p:cNvPr>
          <p:cNvSpPr txBox="1"/>
          <p:nvPr/>
        </p:nvSpPr>
        <p:spPr>
          <a:xfrm>
            <a:off x="3360686" y="5145300"/>
            <a:ext cx="104611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Bookman Old Style" panose="02050604050505020204" pitchFamily="18" charset="0"/>
              </a:rPr>
              <a:t>Diaconu, A. (2019). "</a:t>
            </a:r>
            <a:r>
              <a:rPr lang="en-US" sz="2000" dirty="0" err="1">
                <a:latin typeface="Bookman Old Style" panose="02050604050505020204" pitchFamily="18" charset="0"/>
              </a:rPr>
              <a:t>Tehnologia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Informației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și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Comunicațiilor</a:t>
            </a:r>
            <a:r>
              <a:rPr lang="en-US" sz="2000" dirty="0">
                <a:latin typeface="Bookman Old Style" panose="02050604050505020204" pitchFamily="18" charset="0"/>
              </a:rPr>
              <a:t>: </a:t>
            </a:r>
            <a:r>
              <a:rPr lang="en-US" sz="2000" dirty="0" err="1">
                <a:latin typeface="Bookman Old Style" panose="02050604050505020204" pitchFamily="18" charset="0"/>
              </a:rPr>
              <a:t>Etică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și</a:t>
            </a:r>
            <a:r>
              <a:rPr lang="en-US" sz="2000" dirty="0">
                <a:latin typeface="Bookman Old Style" panose="02050604050505020204" pitchFamily="18" charset="0"/>
              </a:rPr>
              <a:t> Impact Social." </a:t>
            </a:r>
            <a:r>
              <a:rPr lang="en-US" sz="2000" dirty="0" err="1">
                <a:latin typeface="Bookman Old Style" panose="02050604050505020204" pitchFamily="18" charset="0"/>
              </a:rPr>
              <a:t>Editura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Curtea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Veche</a:t>
            </a:r>
            <a:r>
              <a:rPr lang="en-US" sz="2000" dirty="0">
                <a:latin typeface="Bookman Old Style" panose="02050604050505020204" pitchFamily="18" charset="0"/>
              </a:rPr>
              <a:t>, </a:t>
            </a:r>
            <a:r>
              <a:rPr lang="en-US" sz="2000" dirty="0" err="1">
                <a:latin typeface="Bookman Old Style" panose="02050604050505020204" pitchFamily="18" charset="0"/>
              </a:rPr>
              <a:t>București</a:t>
            </a:r>
            <a:r>
              <a:rPr lang="en-US" sz="20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A72E5E-57D5-B705-B7A7-A5F58906865F}"/>
              </a:ext>
            </a:extLst>
          </p:cNvPr>
          <p:cNvSpPr txBox="1"/>
          <p:nvPr/>
        </p:nvSpPr>
        <p:spPr>
          <a:xfrm>
            <a:off x="3360686" y="3308472"/>
            <a:ext cx="104611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latin typeface="Bookman Old Style" panose="02050604050505020204" pitchFamily="18" charset="0"/>
              </a:rPr>
              <a:t>Stoica</a:t>
            </a:r>
            <a:r>
              <a:rPr lang="en-US" sz="2000" dirty="0">
                <a:latin typeface="Bookman Old Style" panose="02050604050505020204" pitchFamily="18" charset="0"/>
              </a:rPr>
              <a:t>, M. (2018). "</a:t>
            </a:r>
            <a:r>
              <a:rPr lang="en-US" sz="2000" dirty="0" err="1">
                <a:latin typeface="Bookman Old Style" panose="02050604050505020204" pitchFamily="18" charset="0"/>
              </a:rPr>
              <a:t>Inovația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și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Schimbările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Sociale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în</a:t>
            </a:r>
            <a:r>
              <a:rPr lang="en-US" sz="2000" dirty="0">
                <a:latin typeface="Bookman Old Style" panose="02050604050505020204" pitchFamily="18" charset="0"/>
              </a:rPr>
              <a:t> Era </a:t>
            </a:r>
            <a:r>
              <a:rPr lang="en-US" sz="2000" dirty="0" err="1">
                <a:latin typeface="Bookman Old Style" panose="02050604050505020204" pitchFamily="18" charset="0"/>
              </a:rPr>
              <a:t>Tehnologiei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Informației</a:t>
            </a:r>
            <a:r>
              <a:rPr lang="en-US" sz="2000" dirty="0">
                <a:latin typeface="Bookman Old Style" panose="02050604050505020204" pitchFamily="18" charset="0"/>
              </a:rPr>
              <a:t>." </a:t>
            </a:r>
            <a:r>
              <a:rPr lang="en-US" sz="2000" dirty="0" err="1">
                <a:latin typeface="Bookman Old Style" panose="02050604050505020204" pitchFamily="18" charset="0"/>
              </a:rPr>
              <a:t>Editura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Polirom</a:t>
            </a:r>
            <a:r>
              <a:rPr lang="en-US" sz="2000" dirty="0">
                <a:latin typeface="Bookman Old Style" panose="02050604050505020204" pitchFamily="18" charset="0"/>
              </a:rPr>
              <a:t>, </a:t>
            </a:r>
            <a:r>
              <a:rPr lang="en-US" sz="2000" dirty="0" err="1">
                <a:latin typeface="Bookman Old Style" panose="02050604050505020204" pitchFamily="18" charset="0"/>
              </a:rPr>
              <a:t>Iași</a:t>
            </a:r>
            <a:r>
              <a:rPr lang="en-US" sz="20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FFE3B7-F69F-4575-EE21-9D92D0FBCA7D}"/>
              </a:ext>
            </a:extLst>
          </p:cNvPr>
          <p:cNvSpPr txBox="1"/>
          <p:nvPr/>
        </p:nvSpPr>
        <p:spPr>
          <a:xfrm>
            <a:off x="3360685" y="6081351"/>
            <a:ext cx="104611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Bookman Old Style" panose="02050604050505020204" pitchFamily="18" charset="0"/>
              </a:rPr>
              <a:t>Popescu, A. (2015). "</a:t>
            </a:r>
            <a:r>
              <a:rPr lang="en-US" sz="2000" dirty="0" err="1">
                <a:latin typeface="Bookman Old Style" panose="02050604050505020204" pitchFamily="18" charset="0"/>
              </a:rPr>
              <a:t>Societatea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Digitală</a:t>
            </a:r>
            <a:r>
              <a:rPr lang="en-US" sz="2000" dirty="0">
                <a:latin typeface="Bookman Old Style" panose="02050604050505020204" pitchFamily="18" charset="0"/>
              </a:rPr>
              <a:t>: </a:t>
            </a:r>
            <a:r>
              <a:rPr lang="en-US" sz="2000" dirty="0" err="1">
                <a:latin typeface="Bookman Old Style" panose="02050604050505020204" pitchFamily="18" charset="0"/>
              </a:rPr>
              <a:t>Schimbări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și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Tendințe</a:t>
            </a:r>
            <a:r>
              <a:rPr lang="en-US" sz="2000" dirty="0">
                <a:latin typeface="Bookman Old Style" panose="02050604050505020204" pitchFamily="18" charset="0"/>
              </a:rPr>
              <a:t>." </a:t>
            </a:r>
            <a:endParaRPr lang="ro-MD" sz="2000" dirty="0">
              <a:latin typeface="Bookman Old Style" panose="02050604050505020204" pitchFamily="18" charset="0"/>
            </a:endParaRPr>
          </a:p>
          <a:p>
            <a:r>
              <a:rPr lang="en-US" sz="2000" dirty="0" err="1">
                <a:latin typeface="Bookman Old Style" panose="02050604050505020204" pitchFamily="18" charset="0"/>
              </a:rPr>
              <a:t>Editura</a:t>
            </a:r>
            <a:r>
              <a:rPr lang="en-US" sz="2000" dirty="0">
                <a:latin typeface="Bookman Old Style" panose="02050604050505020204" pitchFamily="18" charset="0"/>
              </a:rPr>
              <a:t> </a:t>
            </a:r>
            <a:r>
              <a:rPr lang="en-US" sz="2000" dirty="0" err="1">
                <a:latin typeface="Bookman Old Style" panose="02050604050505020204" pitchFamily="18" charset="0"/>
              </a:rPr>
              <a:t>Tehnică</a:t>
            </a:r>
            <a:r>
              <a:rPr lang="en-US" sz="2000" dirty="0">
                <a:latin typeface="Bookman Old Style" panose="02050604050505020204" pitchFamily="18" charset="0"/>
              </a:rPr>
              <a:t>, </a:t>
            </a:r>
            <a:r>
              <a:rPr lang="en-US" sz="2000" dirty="0" err="1">
                <a:latin typeface="Bookman Old Style" panose="02050604050505020204" pitchFamily="18" charset="0"/>
              </a:rPr>
              <a:t>București</a:t>
            </a:r>
            <a:r>
              <a:rPr lang="en-US" sz="2000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30740A-4AC2-C578-41BA-C78FE9799886}"/>
              </a:ext>
            </a:extLst>
          </p:cNvPr>
          <p:cNvSpPr/>
          <p:nvPr/>
        </p:nvSpPr>
        <p:spPr>
          <a:xfrm>
            <a:off x="3064501" y="3420957"/>
            <a:ext cx="125639" cy="241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7F80B0-6D32-EA01-0C67-A69AE795756F}"/>
              </a:ext>
            </a:extLst>
          </p:cNvPr>
          <p:cNvSpPr/>
          <p:nvPr/>
        </p:nvSpPr>
        <p:spPr>
          <a:xfrm>
            <a:off x="3065236" y="4339371"/>
            <a:ext cx="125639" cy="241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F69F59-8212-C43E-8085-40937FEC85AE}"/>
              </a:ext>
            </a:extLst>
          </p:cNvPr>
          <p:cNvSpPr/>
          <p:nvPr/>
        </p:nvSpPr>
        <p:spPr>
          <a:xfrm>
            <a:off x="3065236" y="5257785"/>
            <a:ext cx="125639" cy="241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6EE0F8-0ADB-7A62-DD01-F43163622605}"/>
              </a:ext>
            </a:extLst>
          </p:cNvPr>
          <p:cNvSpPr/>
          <p:nvPr/>
        </p:nvSpPr>
        <p:spPr>
          <a:xfrm>
            <a:off x="3071501" y="6176199"/>
            <a:ext cx="125639" cy="241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80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E4A7B82-5607-8268-6AAE-AED93AF774C9}"/>
              </a:ext>
            </a:extLst>
          </p:cNvPr>
          <p:cNvSpPr/>
          <p:nvPr/>
        </p:nvSpPr>
        <p:spPr>
          <a:xfrm>
            <a:off x="1756652" y="85235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  <a:ea typeface="Corben" pitchFamily="34" charset="-122"/>
                <a:cs typeface="Corben" pitchFamily="34" charset="-120"/>
              </a:rPr>
              <a:t>Cuprins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7DD477-3A59-2435-9B72-4E719A7DA83F}"/>
              </a:ext>
            </a:extLst>
          </p:cNvPr>
          <p:cNvGrpSpPr/>
          <p:nvPr/>
        </p:nvGrpSpPr>
        <p:grpSpPr>
          <a:xfrm>
            <a:off x="1819471" y="1749192"/>
            <a:ext cx="4982202" cy="979612"/>
            <a:chOff x="3128055" y="2008889"/>
            <a:chExt cx="4982202" cy="97961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529E34-A5D7-6485-A904-5E96AB9BDEA4}"/>
                </a:ext>
              </a:extLst>
            </p:cNvPr>
            <p:cNvSpPr txBox="1"/>
            <p:nvPr/>
          </p:nvSpPr>
          <p:spPr>
            <a:xfrm>
              <a:off x="3360687" y="2008889"/>
              <a:ext cx="444389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b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Introducere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755270-18F5-76F1-987C-7D8D63657A2A}"/>
                </a:ext>
              </a:extLst>
            </p:cNvPr>
            <p:cNvSpPr/>
            <p:nvPr/>
          </p:nvSpPr>
          <p:spPr>
            <a:xfrm>
              <a:off x="3128055" y="2108433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7EB870F-8630-6F7B-8FB6-6D1667BBD4A0}"/>
                </a:ext>
              </a:extLst>
            </p:cNvPr>
            <p:cNvSpPr txBox="1"/>
            <p:nvPr/>
          </p:nvSpPr>
          <p:spPr>
            <a:xfrm>
              <a:off x="3360686" y="2372948"/>
              <a:ext cx="4749571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700" dirty="0" err="1">
                  <a:latin typeface="Bookman Old Style" panose="02050604050505020204" pitchFamily="18" charset="0"/>
                </a:rPr>
                <a:t>Contextul</a:t>
              </a:r>
              <a:r>
                <a:rPr lang="en-US" sz="1700" dirty="0">
                  <a:latin typeface="Bookman Old Style" panose="02050604050505020204" pitchFamily="18" charset="0"/>
                </a:rPr>
                <a:t> general al </a:t>
              </a:r>
              <a:r>
                <a:rPr lang="en-US" sz="1700" dirty="0" err="1">
                  <a:latin typeface="Bookman Old Style" panose="02050604050505020204" pitchFamily="18" charset="0"/>
                </a:rPr>
                <a:t>noilor</a:t>
              </a:r>
              <a:r>
                <a:rPr lang="en-US" sz="1700" dirty="0">
                  <a:latin typeface="Bookman Old Style" panose="02050604050505020204" pitchFamily="18" charset="0"/>
                </a:rPr>
                <a:t> </a:t>
              </a:r>
              <a:r>
                <a:rPr lang="en-US" sz="1700" dirty="0" err="1">
                  <a:latin typeface="Bookman Old Style" panose="02050604050505020204" pitchFamily="18" charset="0"/>
                </a:rPr>
                <a:t>tehnologi</a:t>
              </a:r>
              <a:r>
                <a:rPr lang="ro-MD" sz="1700" dirty="0">
                  <a:latin typeface="Bookman Old Style" panose="02050604050505020204" pitchFamily="18" charset="0"/>
                </a:rPr>
                <a:t>i</a:t>
              </a:r>
            </a:p>
            <a:p>
              <a:r>
                <a:rPr lang="ro-MD" sz="1700" dirty="0">
                  <a:latin typeface="Bookman Old Style" panose="02050604050505020204" pitchFamily="18" charset="0"/>
                </a:rPr>
                <a:t>Relevanța TIC în societatea modernă</a:t>
              </a:r>
              <a:endParaRPr lang="en-US" sz="1700" dirty="0"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174C85E-D9D2-B726-E262-8D281765938A}"/>
              </a:ext>
            </a:extLst>
          </p:cNvPr>
          <p:cNvGrpSpPr/>
          <p:nvPr/>
        </p:nvGrpSpPr>
        <p:grpSpPr>
          <a:xfrm>
            <a:off x="1819441" y="2901371"/>
            <a:ext cx="5773964" cy="1275808"/>
            <a:chOff x="3128055" y="1917363"/>
            <a:chExt cx="5773964" cy="127580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B9CE0F2-ADB8-1763-947E-502E9C160D5A}"/>
                </a:ext>
              </a:extLst>
            </p:cNvPr>
            <p:cNvSpPr txBox="1"/>
            <p:nvPr/>
          </p:nvSpPr>
          <p:spPr>
            <a:xfrm>
              <a:off x="3360687" y="1917363"/>
              <a:ext cx="527463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Impactul Tehnologiei Informației pentru diferite domenii de activitate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BCC4ECA-EE41-A7AD-ED45-7B2C8C4311EC}"/>
                </a:ext>
              </a:extLst>
            </p:cNvPr>
            <p:cNvSpPr/>
            <p:nvPr/>
          </p:nvSpPr>
          <p:spPr>
            <a:xfrm>
              <a:off x="3128055" y="2016907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364562-391C-DFFE-F6A8-E2773952B79D}"/>
                </a:ext>
              </a:extLst>
            </p:cNvPr>
            <p:cNvSpPr txBox="1"/>
            <p:nvPr/>
          </p:nvSpPr>
          <p:spPr>
            <a:xfrm>
              <a:off x="3360687" y="2577618"/>
              <a:ext cx="5541332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1700" b="1" dirty="0">
                  <a:latin typeface="Bookman Old Style" panose="02050604050505020204" pitchFamily="18" charset="0"/>
                </a:rPr>
                <a:t>Comunicare și interacțiune socială</a:t>
              </a:r>
            </a:p>
            <a:p>
              <a:r>
                <a:rPr lang="ro-MD" sz="1700" b="1" dirty="0">
                  <a:latin typeface="Bookman Old Style" panose="02050604050505020204" pitchFamily="18" charset="0"/>
                </a:rPr>
                <a:t>    </a:t>
              </a:r>
              <a:r>
                <a:rPr lang="ro-MD" sz="1700" dirty="0">
                  <a:latin typeface="Bookman Old Style" panose="02050604050505020204" pitchFamily="18" charset="0"/>
                </a:rPr>
                <a:t>Rolul rețelelor sociale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FA67FE1-B733-C5A0-4C02-C5E6B28EBC45}"/>
              </a:ext>
            </a:extLst>
          </p:cNvPr>
          <p:cNvGrpSpPr/>
          <p:nvPr/>
        </p:nvGrpSpPr>
        <p:grpSpPr>
          <a:xfrm>
            <a:off x="7910185" y="2686031"/>
            <a:ext cx="6358399" cy="707886"/>
            <a:chOff x="3128055" y="2008889"/>
            <a:chExt cx="6927257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291F11-40B6-719B-E68A-CCE4D3B8C567}"/>
                </a:ext>
              </a:extLst>
            </p:cNvPr>
            <p:cNvSpPr txBox="1"/>
            <p:nvPr/>
          </p:nvSpPr>
          <p:spPr>
            <a:xfrm>
              <a:off x="3360686" y="2008889"/>
              <a:ext cx="66946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Provocări în abordarea tehnologiilor informaționale pentru diferite domenii 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32AB812-9895-DC7D-B726-6A5CADFEB4C2}"/>
                </a:ext>
              </a:extLst>
            </p:cNvPr>
            <p:cNvSpPr/>
            <p:nvPr/>
          </p:nvSpPr>
          <p:spPr>
            <a:xfrm>
              <a:off x="3128055" y="2108433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B2376E7-8724-78B6-13BA-640E0F20D58D}"/>
              </a:ext>
            </a:extLst>
          </p:cNvPr>
          <p:cNvGrpSpPr/>
          <p:nvPr/>
        </p:nvGrpSpPr>
        <p:grpSpPr>
          <a:xfrm>
            <a:off x="7910185" y="5486346"/>
            <a:ext cx="6832996" cy="718002"/>
            <a:chOff x="3128055" y="2064474"/>
            <a:chExt cx="7444314" cy="71800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EC2FAB-D161-3E33-2A0C-BC872B446A7B}"/>
                </a:ext>
              </a:extLst>
            </p:cNvPr>
            <p:cNvSpPr txBox="1"/>
            <p:nvPr/>
          </p:nvSpPr>
          <p:spPr>
            <a:xfrm>
              <a:off x="3360686" y="2064474"/>
              <a:ext cx="669462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Concluzii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26878ED-CA10-4DB8-0E76-61B06569FEFB}"/>
                </a:ext>
              </a:extLst>
            </p:cNvPr>
            <p:cNvSpPr/>
            <p:nvPr/>
          </p:nvSpPr>
          <p:spPr>
            <a:xfrm>
              <a:off x="3128055" y="2164018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B794F02-F8EF-6E19-97D6-38EA79490A19}"/>
                </a:ext>
              </a:extLst>
            </p:cNvPr>
            <p:cNvSpPr txBox="1"/>
            <p:nvPr/>
          </p:nvSpPr>
          <p:spPr>
            <a:xfrm>
              <a:off x="3360686" y="2428533"/>
              <a:ext cx="7211683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1700" dirty="0">
                  <a:latin typeface="Bookman Old Style" panose="02050604050505020204" pitchFamily="18" charset="0"/>
                </a:rPr>
                <a:t>Importanța unei </a:t>
              </a:r>
              <a:r>
                <a:rPr lang="en-US" sz="1700" dirty="0">
                  <a:latin typeface="Bookman Old Style" panose="02050604050505020204" pitchFamily="18" charset="0"/>
                </a:rPr>
                <a:t>perspective </a:t>
              </a:r>
              <a:r>
                <a:rPr lang="en-US" sz="1700" dirty="0" err="1">
                  <a:latin typeface="Bookman Old Style" panose="02050604050505020204" pitchFamily="18" charset="0"/>
                </a:rPr>
                <a:t>etice</a:t>
              </a:r>
              <a:r>
                <a:rPr lang="en-US" sz="1700" dirty="0">
                  <a:latin typeface="Bookman Old Style" panose="02050604050505020204" pitchFamily="18" charset="0"/>
                </a:rPr>
                <a:t> </a:t>
              </a:r>
              <a:r>
                <a:rPr lang="ro-MD" sz="1700" dirty="0">
                  <a:latin typeface="Bookman Old Style" panose="02050604050505020204" pitchFamily="18" charset="0"/>
                </a:rPr>
                <a:t>î</a:t>
              </a:r>
              <a:r>
                <a:rPr lang="en-US" sz="1700" dirty="0">
                  <a:latin typeface="Bookman Old Style" panose="02050604050505020204" pitchFamily="18" charset="0"/>
                </a:rPr>
                <a:t>n </a:t>
              </a:r>
              <a:r>
                <a:rPr lang="en-US" sz="1700" dirty="0" err="1">
                  <a:latin typeface="Bookman Old Style" panose="02050604050505020204" pitchFamily="18" charset="0"/>
                </a:rPr>
                <a:t>evolu</a:t>
              </a:r>
              <a:r>
                <a:rPr lang="ro-MD" sz="1700" dirty="0" err="1">
                  <a:latin typeface="Bookman Old Style" panose="02050604050505020204" pitchFamily="18" charset="0"/>
                </a:rPr>
                <a:t>ția</a:t>
              </a:r>
              <a:r>
                <a:rPr lang="ro-MD" sz="1700" dirty="0">
                  <a:latin typeface="Bookman Old Style" panose="02050604050505020204" pitchFamily="18" charset="0"/>
                </a:rPr>
                <a:t> tehnologiei.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4E6B897-0380-AC96-96E4-0C22D1480309}"/>
              </a:ext>
            </a:extLst>
          </p:cNvPr>
          <p:cNvGrpSpPr/>
          <p:nvPr/>
        </p:nvGrpSpPr>
        <p:grpSpPr>
          <a:xfrm>
            <a:off x="7910185" y="6328247"/>
            <a:ext cx="6358399" cy="400110"/>
            <a:chOff x="3128055" y="1762759"/>
            <a:chExt cx="6927257" cy="40011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4A383AB-3741-CBCB-076F-282A2F1530F1}"/>
                </a:ext>
              </a:extLst>
            </p:cNvPr>
            <p:cNvSpPr txBox="1"/>
            <p:nvPr/>
          </p:nvSpPr>
          <p:spPr>
            <a:xfrm>
              <a:off x="3360686" y="1762759"/>
              <a:ext cx="66946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Bibliografie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9200E31-BBFB-F7D7-A1B0-749FE59A559A}"/>
                </a:ext>
              </a:extLst>
            </p:cNvPr>
            <p:cNvSpPr/>
            <p:nvPr/>
          </p:nvSpPr>
          <p:spPr>
            <a:xfrm>
              <a:off x="3128055" y="1862303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F1B2CB8-6E79-F1AE-807E-5A70117AFC2F}"/>
              </a:ext>
            </a:extLst>
          </p:cNvPr>
          <p:cNvSpPr txBox="1"/>
          <p:nvPr/>
        </p:nvSpPr>
        <p:spPr>
          <a:xfrm>
            <a:off x="2052073" y="4194670"/>
            <a:ext cx="554133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Educație și dezvoltare personală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</a:t>
            </a:r>
            <a:r>
              <a:rPr lang="ro-MD" sz="1700" dirty="0">
                <a:latin typeface="Bookman Old Style" panose="02050604050505020204" pitchFamily="18" charset="0"/>
              </a:rPr>
              <a:t>Accesul la informație și transformarea educației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A48A3-F6B3-2349-D939-F5E5FCF33ECE}"/>
              </a:ext>
            </a:extLst>
          </p:cNvPr>
          <p:cNvSpPr txBox="1"/>
          <p:nvPr/>
        </p:nvSpPr>
        <p:spPr>
          <a:xfrm>
            <a:off x="2052103" y="4837434"/>
            <a:ext cx="554133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Oportunități economice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</a:t>
            </a:r>
            <a:r>
              <a:rPr lang="ro-MD" sz="1700" dirty="0">
                <a:latin typeface="Bookman Old Style" panose="02050604050505020204" pitchFamily="18" charset="0"/>
              </a:rPr>
              <a:t>Antreprenorialul digital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88193B-C4DD-CDBD-F69D-EAFDADA89999}"/>
              </a:ext>
            </a:extLst>
          </p:cNvPr>
          <p:cNvSpPr txBox="1"/>
          <p:nvPr/>
        </p:nvSpPr>
        <p:spPr>
          <a:xfrm>
            <a:off x="2052073" y="5521914"/>
            <a:ext cx="554133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Impactul asupra culturii și mediului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</a:t>
            </a:r>
            <a:r>
              <a:rPr lang="ro-MD" sz="1700" dirty="0">
                <a:latin typeface="Bookman Old Style" panose="02050604050505020204" pitchFamily="18" charset="0"/>
              </a:rPr>
              <a:t>Diversitatea culturală în era digitală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8BC411-E431-F53F-16C9-071014B02A6F}"/>
              </a:ext>
            </a:extLst>
          </p:cNvPr>
          <p:cNvSpPr txBox="1"/>
          <p:nvPr/>
        </p:nvSpPr>
        <p:spPr>
          <a:xfrm>
            <a:off x="2052073" y="6174240"/>
            <a:ext cx="554133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Sănătate și telemedicină</a:t>
            </a:r>
          </a:p>
          <a:p>
            <a:r>
              <a:rPr lang="ro-MD" sz="1700" dirty="0">
                <a:latin typeface="Bookman Old Style" panose="02050604050505020204" pitchFamily="18" charset="0"/>
              </a:rPr>
              <a:t>     Avantajele tehnologiei în domeniul sănătății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16ADFEE-2324-2243-D474-9BF2B7D9615A}"/>
              </a:ext>
            </a:extLst>
          </p:cNvPr>
          <p:cNvSpPr txBox="1"/>
          <p:nvPr/>
        </p:nvSpPr>
        <p:spPr>
          <a:xfrm>
            <a:off x="8123714" y="3430890"/>
            <a:ext cx="554133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Securitatea și confidențialitatea datelor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 </a:t>
            </a:r>
            <a:r>
              <a:rPr lang="ro-MD" sz="1700" dirty="0">
                <a:latin typeface="Bookman Old Style" panose="02050604050505020204" pitchFamily="18" charset="0"/>
              </a:rPr>
              <a:t>Provocări de securitate cibernetică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12EDCED-2E75-AAD6-7ABF-C8B2E60AF08C}"/>
              </a:ext>
            </a:extLst>
          </p:cNvPr>
          <p:cNvSpPr txBox="1"/>
          <p:nvPr/>
        </p:nvSpPr>
        <p:spPr>
          <a:xfrm>
            <a:off x="8123713" y="4012483"/>
            <a:ext cx="6323765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Manipularea informației și diseminarea dezinformării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 </a:t>
            </a:r>
            <a:r>
              <a:rPr lang="ro-MD" sz="1700" dirty="0">
                <a:latin typeface="Bookman Old Style" panose="02050604050505020204" pitchFamily="18" charset="0"/>
              </a:rPr>
              <a:t>Combaterea dezinformării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C7A357-206C-9463-4374-825A35B3E565}"/>
              </a:ext>
            </a:extLst>
          </p:cNvPr>
          <p:cNvSpPr txBox="1"/>
          <p:nvPr/>
        </p:nvSpPr>
        <p:spPr>
          <a:xfrm>
            <a:off x="8123714" y="4583825"/>
            <a:ext cx="6274661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Sănătatea mentală și utilizarea responsabilă </a:t>
            </a:r>
          </a:p>
          <a:p>
            <a:r>
              <a:rPr lang="ro-MD" sz="1700" b="1" dirty="0">
                <a:latin typeface="Bookman Old Style" panose="02050604050505020204" pitchFamily="18" charset="0"/>
              </a:rPr>
              <a:t>     </a:t>
            </a:r>
            <a:r>
              <a:rPr lang="ro-MD" sz="1700" dirty="0">
                <a:latin typeface="Bookman Old Style" panose="02050604050505020204" pitchFamily="18" charset="0"/>
              </a:rPr>
              <a:t>Impactul tehnologiilor asupra sănătății mintale</a:t>
            </a:r>
          </a:p>
          <a:p>
            <a:r>
              <a:rPr lang="ro-MD" sz="1700" dirty="0">
                <a:latin typeface="Bookman Old Style" panose="02050604050505020204" pitchFamily="18" charset="0"/>
              </a:rPr>
              <a:t>     Promovarea utilizării responsabile a tehnologiei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B92824-1D4B-0BE1-679C-3260F2DE5991}"/>
              </a:ext>
            </a:extLst>
          </p:cNvPr>
          <p:cNvSpPr txBox="1"/>
          <p:nvPr/>
        </p:nvSpPr>
        <p:spPr>
          <a:xfrm>
            <a:off x="8123713" y="2157412"/>
            <a:ext cx="5938071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700" b="1" dirty="0">
                <a:latin typeface="Bookman Old Style" panose="02050604050505020204" pitchFamily="18" charset="0"/>
              </a:rPr>
              <a:t>Eficiența energetică / Divizarea breșelor sociale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5246516-42BB-225E-6B2B-5895D5DF58AB}"/>
              </a:ext>
            </a:extLst>
          </p:cNvPr>
          <p:cNvGrpSpPr/>
          <p:nvPr/>
        </p:nvGrpSpPr>
        <p:grpSpPr>
          <a:xfrm>
            <a:off x="7910185" y="1782356"/>
            <a:ext cx="6358399" cy="400110"/>
            <a:chOff x="3128055" y="2008889"/>
            <a:chExt cx="6927257" cy="40011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164EC04-4561-D2AC-C21A-4B230433CD30}"/>
                </a:ext>
              </a:extLst>
            </p:cNvPr>
            <p:cNvSpPr txBox="1"/>
            <p:nvPr/>
          </p:nvSpPr>
          <p:spPr>
            <a:xfrm>
              <a:off x="3360686" y="2008889"/>
              <a:ext cx="669462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o-MD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Bookman Old Style" panose="02050604050505020204" pitchFamily="18" charset="0"/>
                </a:rPr>
                <a:t>Impactul negativ al TIC</a:t>
              </a:r>
              <a:endParaRPr lang="en-US" sz="2000" dirty="0">
                <a:latin typeface="Bookman Old Style" panose="02050604050505020204" pitchFamily="18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36CA6C1-5920-9242-F982-3B9379F6E101}"/>
                </a:ext>
              </a:extLst>
            </p:cNvPr>
            <p:cNvSpPr/>
            <p:nvPr/>
          </p:nvSpPr>
          <p:spPr>
            <a:xfrm>
              <a:off x="3128055" y="2108433"/>
              <a:ext cx="125639" cy="2645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3352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828" y="0"/>
            <a:ext cx="14626743" cy="822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 1" descr="preencoded.png">
            <a:extLst>
              <a:ext uri="{FF2B5EF4-FFF2-40B4-BE49-F238E27FC236}">
                <a16:creationId xmlns:a16="http://schemas.microsoft.com/office/drawing/2014/main" id="{E916C515-199C-5EF7-9F6C-A7EFB3CD43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42657" r="-1" b="19803"/>
          <a:stretch/>
        </p:blipFill>
        <p:spPr>
          <a:xfrm>
            <a:off x="20" y="1538"/>
            <a:ext cx="14630380" cy="8228062"/>
          </a:xfrm>
          <a:prstGeom prst="rect">
            <a:avLst/>
          </a:prstGeom>
        </p:spPr>
      </p:pic>
      <p:sp>
        <p:nvSpPr>
          <p:cNvPr id="2" name="Text 1">
            <a:extLst>
              <a:ext uri="{FF2B5EF4-FFF2-40B4-BE49-F238E27FC236}">
                <a16:creationId xmlns:a16="http://schemas.microsoft.com/office/drawing/2014/main" id="{35EA16F9-D987-C18C-3405-6AFFF0371AEE}"/>
              </a:ext>
            </a:extLst>
          </p:cNvPr>
          <p:cNvSpPr/>
          <p:nvPr/>
        </p:nvSpPr>
        <p:spPr>
          <a:xfrm>
            <a:off x="2898304" y="2827480"/>
            <a:ext cx="9266298" cy="2032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ro-MD" sz="4000" b="1" dirty="0">
                <a:solidFill>
                  <a:schemeClr val="bg1"/>
                </a:solidFill>
                <a:latin typeface="Bookman Old Style" panose="02050604050505020204" pitchFamily="18" charset="0"/>
                <a:ea typeface="Corben" pitchFamily="34" charset="-122"/>
              </a:rPr>
              <a:t>În fața provocărilor globale aduse de noile tehnologii, etica devine o necesitate, nu un lux.</a:t>
            </a:r>
            <a:endParaRPr lang="en-US" sz="44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F32184E-DFD8-3FE7-FEB7-F2331191F189}"/>
              </a:ext>
            </a:extLst>
          </p:cNvPr>
          <p:cNvSpPr/>
          <p:nvPr/>
        </p:nvSpPr>
        <p:spPr>
          <a:xfrm>
            <a:off x="2919735" y="2827480"/>
            <a:ext cx="9266298" cy="2032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ro-MD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  <a:ea typeface="Corben" pitchFamily="34" charset="-122"/>
              </a:rPr>
              <a:t>În fața provocărilor globale aduse de noile tehnologii, </a:t>
            </a:r>
            <a:r>
              <a:rPr lang="ro-MD" sz="4000" b="1" dirty="0">
                <a:solidFill>
                  <a:srgbClr val="7698D4"/>
                </a:solidFill>
                <a:latin typeface="Bookman Old Style" panose="02050604050505020204" pitchFamily="18" charset="0"/>
                <a:ea typeface="Corben" pitchFamily="34" charset="-122"/>
              </a:rPr>
              <a:t>etica</a:t>
            </a:r>
            <a:r>
              <a:rPr lang="ro-MD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  <a:ea typeface="Corben" pitchFamily="34" charset="-122"/>
              </a:rPr>
              <a:t> devine o </a:t>
            </a:r>
            <a:r>
              <a:rPr lang="ro-MD" sz="4000" b="1" dirty="0">
                <a:solidFill>
                  <a:srgbClr val="7698D4"/>
                </a:solidFill>
                <a:latin typeface="Bookman Old Style" panose="02050604050505020204" pitchFamily="18" charset="0"/>
                <a:ea typeface="Corben" pitchFamily="34" charset="-122"/>
              </a:rPr>
              <a:t>necesitate</a:t>
            </a:r>
            <a:r>
              <a:rPr lang="ro-MD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  <a:ea typeface="Corben" pitchFamily="34" charset="-122"/>
              </a:rPr>
              <a:t>, nu un lux.</a:t>
            </a:r>
            <a:endParaRPr 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912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391029" y="1383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91412" y="1424831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7091355" y="1189822"/>
            <a:ext cx="5265420" cy="7247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latin typeface="Bookman Old Style" panose="02050604050505020204" pitchFamily="18" charset="0"/>
              </a:rPr>
              <a:t>Contextul</a:t>
            </a:r>
            <a:r>
              <a:rPr lang="en-US" sz="2187" dirty="0">
                <a:latin typeface="Bookman Old Style" panose="02050604050505020204" pitchFamily="18" charset="0"/>
              </a:rPr>
              <a:t> general al </a:t>
            </a:r>
            <a:r>
              <a:rPr lang="en-US" sz="2187" dirty="0" err="1">
                <a:latin typeface="Bookman Old Style" panose="02050604050505020204" pitchFamily="18" charset="0"/>
              </a:rPr>
              <a:t>noilor</a:t>
            </a:r>
            <a:r>
              <a:rPr lang="en-US" sz="2187" dirty="0">
                <a:latin typeface="Bookman Old Style" panose="02050604050505020204" pitchFamily="18" charset="0"/>
              </a:rPr>
              <a:t> </a:t>
            </a:r>
            <a:r>
              <a:rPr lang="en-US" sz="2187" dirty="0" err="1">
                <a:latin typeface="Bookman Old Style" panose="02050604050505020204" pitchFamily="18" charset="0"/>
              </a:rPr>
              <a:t>tehnologii</a:t>
            </a:r>
            <a:endParaRPr lang="ro-MD" sz="2187" dirty="0">
              <a:latin typeface="Bookman Old Style" panose="020506040505050202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ro-MD" sz="2187" dirty="0">
                <a:latin typeface="Bookman Old Style" panose="02050604050505020204" pitchFamily="18" charset="0"/>
              </a:rPr>
              <a:t>informaționale și comunicaționale</a:t>
            </a:r>
            <a:endParaRPr lang="en-US" sz="2187" dirty="0">
              <a:latin typeface="Bookman Old Style" panose="02050604050505020204" pitchFamily="18" charset="0"/>
            </a:endParaRPr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192BDE9-2509-C09C-BC5C-A6F1DB4EFC6F}"/>
              </a:ext>
            </a:extLst>
          </p:cNvPr>
          <p:cNvSpPr/>
          <p:nvPr/>
        </p:nvSpPr>
        <p:spPr>
          <a:xfrm>
            <a:off x="6318614" y="2112238"/>
            <a:ext cx="7622431" cy="225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 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Tehnologia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Informației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și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Telecomunicațiilor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(TIC) </a:t>
            </a:r>
            <a:r>
              <a:rPr lang="en-US" dirty="0" err="1">
                <a:latin typeface="Bookman Old Style" panose="02050604050505020204" pitchFamily="18" charset="0"/>
              </a:rPr>
              <a:t>reprezintă</a:t>
            </a:r>
            <a:r>
              <a:rPr lang="en-US" dirty="0">
                <a:latin typeface="Bookman Old Style" panose="02050604050505020204" pitchFamily="18" charset="0"/>
              </a:rPr>
              <a:t> un </a:t>
            </a:r>
            <a:r>
              <a:rPr lang="en-US" dirty="0" err="1">
                <a:latin typeface="Bookman Old Style" panose="02050604050505020204" pitchFamily="18" charset="0"/>
              </a:rPr>
              <a:t>domeniu</a:t>
            </a:r>
            <a:r>
              <a:rPr lang="en-US" dirty="0">
                <a:latin typeface="Bookman Old Style" panose="02050604050505020204" pitchFamily="18" charset="0"/>
              </a:rPr>
              <a:t> vast al </a:t>
            </a:r>
            <a:r>
              <a:rPr lang="en-US" dirty="0" err="1">
                <a:latin typeface="Bookman Old Style" panose="02050604050505020204" pitchFamily="18" charset="0"/>
              </a:rPr>
              <a:t>tehnologiei</a:t>
            </a:r>
            <a:r>
              <a:rPr lang="en-US" dirty="0">
                <a:latin typeface="Bookman Old Style" panose="02050604050505020204" pitchFamily="18" charset="0"/>
              </a:rPr>
              <a:t> care se </a:t>
            </a:r>
            <a:r>
              <a:rPr lang="en-US" dirty="0" err="1">
                <a:latin typeface="Bookman Old Style" panose="02050604050505020204" pitchFamily="18" charset="0"/>
              </a:rPr>
              <a:t>ocupă</a:t>
            </a:r>
            <a:r>
              <a:rPr lang="en-US" dirty="0">
                <a:latin typeface="Bookman Old Style" panose="02050604050505020204" pitchFamily="18" charset="0"/>
              </a:rPr>
              <a:t> cu </a:t>
            </a:r>
            <a:r>
              <a:rPr lang="en-US" dirty="0" err="1">
                <a:latin typeface="Bookman Old Style" panose="02050604050505020204" pitchFamily="18" charset="0"/>
              </a:rPr>
              <a:t>colectarea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stocarea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prelucrarea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transmiterea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utilizarea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informațiilor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prin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intermediul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calculatoarelor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comunicațiilor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electronice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  <a:p>
            <a:r>
              <a:rPr lang="en-US" dirty="0">
                <a:latin typeface="Bookman Old Style" panose="02050604050505020204" pitchFamily="18" charset="0"/>
              </a:rPr>
              <a:t>     </a:t>
            </a:r>
            <a:r>
              <a:rPr lang="en-US" dirty="0" err="1">
                <a:latin typeface="Bookman Old Style" panose="02050604050505020204" pitchFamily="18" charset="0"/>
              </a:rPr>
              <a:t>Asistăm</a:t>
            </a:r>
            <a:r>
              <a:rPr lang="en-US" dirty="0">
                <a:latin typeface="Bookman Old Style" panose="02050604050505020204" pitchFamily="18" charset="0"/>
              </a:rPr>
              <a:t> la o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explozie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a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dezvoltării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tehnologice</a:t>
            </a:r>
            <a:r>
              <a:rPr lang="en-US" dirty="0">
                <a:latin typeface="Bookman Old Style" panose="02050604050505020204" pitchFamily="18" charset="0"/>
              </a:rPr>
              <a:t>, cu </a:t>
            </a:r>
            <a:r>
              <a:rPr lang="en-US" dirty="0" err="1">
                <a:latin typeface="Bookman Old Style" panose="02050604050505020204" pitchFamily="18" charset="0"/>
              </a:rPr>
              <a:t>inovații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constante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domenii</a:t>
            </a:r>
            <a:r>
              <a:rPr lang="en-US" dirty="0">
                <a:latin typeface="Bookman Old Style" panose="02050604050505020204" pitchFamily="18" charset="0"/>
              </a:rPr>
              <a:t> precum </a:t>
            </a:r>
            <a:r>
              <a:rPr lang="en-US" dirty="0" err="1">
                <a:latin typeface="Bookman Old Style" panose="02050604050505020204" pitchFamily="18" charset="0"/>
              </a:rPr>
              <a:t>inteligența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artificială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internetul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lucrurilor</a:t>
            </a:r>
            <a:r>
              <a:rPr lang="en-US" dirty="0">
                <a:latin typeface="Bookman Old Style" panose="02050604050505020204" pitchFamily="18" charset="0"/>
              </a:rPr>
              <a:t> etc.. </a:t>
            </a:r>
            <a:r>
              <a:rPr lang="en-US" dirty="0" err="1">
                <a:latin typeface="Bookman Old Style" panose="02050604050505020204" pitchFamily="18" charset="0"/>
              </a:rPr>
              <a:t>Această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explozie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transformă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modul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care </a:t>
            </a:r>
            <a:r>
              <a:rPr lang="en-US" dirty="0" err="1">
                <a:latin typeface="Bookman Old Style" panose="02050604050505020204" pitchFamily="18" charset="0"/>
              </a:rPr>
              <a:t>societatea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interacționeaz</a:t>
            </a:r>
            <a:r>
              <a:rPr lang="ro-MD" dirty="0">
                <a:latin typeface="Bookman Old Style" panose="02050604050505020204" pitchFamily="18" charset="0"/>
              </a:rPr>
              <a:t>ă</a:t>
            </a:r>
            <a:r>
              <a:rPr lang="en-US" dirty="0">
                <a:latin typeface="Bookman Old Style" panose="02050604050505020204" pitchFamily="18" charset="0"/>
              </a:rPr>
              <a:t> cu </a:t>
            </a:r>
            <a:r>
              <a:rPr lang="en-US" dirty="0" err="1">
                <a:latin typeface="Bookman Old Style" panose="02050604050505020204" pitchFamily="18" charset="0"/>
              </a:rPr>
              <a:t>lumea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înconjurătoare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84CF8A69-80A3-984F-008F-D228ADE85DB3}"/>
              </a:ext>
            </a:extLst>
          </p:cNvPr>
          <p:cNvSpPr/>
          <p:nvPr/>
        </p:nvSpPr>
        <p:spPr>
          <a:xfrm>
            <a:off x="6391029" y="478580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FEFCF489-45A0-6026-732B-044FB2A4A9FC}"/>
              </a:ext>
            </a:extLst>
          </p:cNvPr>
          <p:cNvSpPr/>
          <p:nvPr/>
        </p:nvSpPr>
        <p:spPr>
          <a:xfrm>
            <a:off x="6591412" y="4827480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ro-MD" sz="2624" dirty="0">
                <a:solidFill>
                  <a:srgbClr val="404155"/>
                </a:solidFill>
                <a:ea typeface="Corben" pitchFamily="34" charset="-122"/>
              </a:rPr>
              <a:t>2</a:t>
            </a:r>
            <a:endParaRPr lang="en-US" sz="2624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4AA2DECF-99AA-09FD-723C-A7312DAED953}"/>
              </a:ext>
            </a:extLst>
          </p:cNvPr>
          <p:cNvSpPr/>
          <p:nvPr/>
        </p:nvSpPr>
        <p:spPr>
          <a:xfrm>
            <a:off x="7091355" y="4864426"/>
            <a:ext cx="5265420" cy="458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latin typeface="Bookman Old Style" panose="02050604050505020204" pitchFamily="18" charset="0"/>
              </a:rPr>
              <a:t>Relevan</a:t>
            </a:r>
            <a:r>
              <a:rPr lang="ro-MD" sz="2187" dirty="0">
                <a:latin typeface="Bookman Old Style" panose="02050604050505020204" pitchFamily="18" charset="0"/>
              </a:rPr>
              <a:t>ța TIC în societatea modernă </a:t>
            </a:r>
            <a:endParaRPr lang="en-US" sz="2187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A1CB52-BC9C-650E-7CF0-401C7A14D82A}"/>
              </a:ext>
            </a:extLst>
          </p:cNvPr>
          <p:cNvSpPr/>
          <p:nvPr/>
        </p:nvSpPr>
        <p:spPr>
          <a:xfrm>
            <a:off x="7722826" y="5441590"/>
            <a:ext cx="6218219" cy="109383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o-MD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4.9</a:t>
            </a:r>
            <a:r>
              <a:rPr lang="ro-MD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miliard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e</a:t>
            </a:r>
            <a:r>
              <a:rPr lang="ro-MD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utilizatori de internet. 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  <a:p>
            <a:pPr algn="just"/>
            <a:r>
              <a:rPr lang="ro-MD" dirty="0">
                <a:solidFill>
                  <a:schemeClr val="tx1"/>
                </a:solidFill>
                <a:latin typeface="Bookman Old Style" panose="02050604050505020204" pitchFamily="18" charset="0"/>
              </a:rPr>
              <a:t>Această cifră evidențiază dependența și penetrarea extinsă a tehnologiei informației în viața cotidiană.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B11E7A-A61D-B03F-D075-0F452FAEDE7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5906638" y="5106806"/>
            <a:ext cx="6198382" cy="250721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EE040D7-AC74-471C-B1C7-CDC5386A35C0}"/>
              </a:ext>
            </a:extLst>
          </p:cNvPr>
          <p:cNvSpPr/>
          <p:nvPr/>
        </p:nvSpPr>
        <p:spPr>
          <a:xfrm>
            <a:off x="7722826" y="6520180"/>
            <a:ext cx="6218219" cy="109383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o-MD" dirty="0">
                <a:solidFill>
                  <a:schemeClr val="tx1"/>
                </a:solidFill>
                <a:latin typeface="Bookman Old Style" panose="02050604050505020204" pitchFamily="18" charset="0"/>
              </a:rPr>
              <a:t>În 2021, vânzările online au depășit </a:t>
            </a:r>
            <a:r>
              <a:rPr lang="ro-MD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4 trilioane de dolari</a:t>
            </a:r>
            <a:r>
              <a:rPr lang="ro-MD" dirty="0">
                <a:solidFill>
                  <a:schemeClr val="tx1"/>
                </a:solidFill>
                <a:latin typeface="Bookman Old Style" panose="02050604050505020204" pitchFamily="18" charset="0"/>
              </a:rPr>
              <a:t>, subliniind importanța tehnologiei în facilitarea comerțului și a schimbului de bunuri și servicii.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Shape 2">
            <a:extLst>
              <a:ext uri="{FF2B5EF4-FFF2-40B4-BE49-F238E27FC236}">
                <a16:creationId xmlns:a16="http://schemas.microsoft.com/office/drawing/2014/main" id="{35C4545D-C9EF-1A17-90C2-10A8083E49FB}"/>
              </a:ext>
            </a:extLst>
          </p:cNvPr>
          <p:cNvSpPr/>
          <p:nvPr/>
        </p:nvSpPr>
        <p:spPr>
          <a:xfrm>
            <a:off x="820870" y="33969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883D3023-B2E7-1C1F-3111-685459674963}"/>
              </a:ext>
            </a:extLst>
          </p:cNvPr>
          <p:cNvSpPr/>
          <p:nvPr/>
        </p:nvSpPr>
        <p:spPr>
          <a:xfrm>
            <a:off x="961483" y="3426024"/>
            <a:ext cx="685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837" dirty="0"/>
          </a:p>
        </p:txBody>
      </p:sp>
      <p:sp>
        <p:nvSpPr>
          <p:cNvPr id="6" name="Shape 6">
            <a:extLst>
              <a:ext uri="{FF2B5EF4-FFF2-40B4-BE49-F238E27FC236}">
                <a16:creationId xmlns:a16="http://schemas.microsoft.com/office/drawing/2014/main" id="{D459C05F-2009-BED2-4B07-3E4BECCFC538}"/>
              </a:ext>
            </a:extLst>
          </p:cNvPr>
          <p:cNvSpPr/>
          <p:nvPr/>
        </p:nvSpPr>
        <p:spPr>
          <a:xfrm>
            <a:off x="4759916" y="343578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CF86B0ED-2A28-0059-AE39-0871D0308AD8}"/>
              </a:ext>
            </a:extLst>
          </p:cNvPr>
          <p:cNvSpPr/>
          <p:nvPr/>
        </p:nvSpPr>
        <p:spPr>
          <a:xfrm>
            <a:off x="4873859" y="3464838"/>
            <a:ext cx="12192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1837" dirty="0"/>
          </a:p>
        </p:txBody>
      </p:sp>
      <p:sp>
        <p:nvSpPr>
          <p:cNvPr id="8" name="Shape 10">
            <a:extLst>
              <a:ext uri="{FF2B5EF4-FFF2-40B4-BE49-F238E27FC236}">
                <a16:creationId xmlns:a16="http://schemas.microsoft.com/office/drawing/2014/main" id="{3377D8C5-4D3C-69B1-3227-3C504D5809A5}"/>
              </a:ext>
            </a:extLst>
          </p:cNvPr>
          <p:cNvSpPr/>
          <p:nvPr/>
        </p:nvSpPr>
        <p:spPr>
          <a:xfrm>
            <a:off x="820870" y="512075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11">
            <a:extLst>
              <a:ext uri="{FF2B5EF4-FFF2-40B4-BE49-F238E27FC236}">
                <a16:creationId xmlns:a16="http://schemas.microsoft.com/office/drawing/2014/main" id="{62DEDBCB-D28D-D999-542B-CA24B3350F76}"/>
              </a:ext>
            </a:extLst>
          </p:cNvPr>
          <p:cNvSpPr/>
          <p:nvPr/>
        </p:nvSpPr>
        <p:spPr>
          <a:xfrm>
            <a:off x="931003" y="5149811"/>
            <a:ext cx="12954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837" dirty="0"/>
          </a:p>
        </p:txBody>
      </p:sp>
      <p:sp>
        <p:nvSpPr>
          <p:cNvPr id="13" name="Shape 14">
            <a:extLst>
              <a:ext uri="{FF2B5EF4-FFF2-40B4-BE49-F238E27FC236}">
                <a16:creationId xmlns:a16="http://schemas.microsoft.com/office/drawing/2014/main" id="{5B401A7E-09F6-A3B5-9BF2-C20BAC74DF7E}"/>
              </a:ext>
            </a:extLst>
          </p:cNvPr>
          <p:cNvSpPr/>
          <p:nvPr/>
        </p:nvSpPr>
        <p:spPr>
          <a:xfrm>
            <a:off x="4759916" y="51595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D2D9F9"/>
          </a:solidFill>
          <a:ln w="9644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5">
            <a:extLst>
              <a:ext uri="{FF2B5EF4-FFF2-40B4-BE49-F238E27FC236}">
                <a16:creationId xmlns:a16="http://schemas.microsoft.com/office/drawing/2014/main" id="{80449E25-A6E0-21BB-8C54-53A7C98027AA}"/>
              </a:ext>
            </a:extLst>
          </p:cNvPr>
          <p:cNvSpPr/>
          <p:nvPr/>
        </p:nvSpPr>
        <p:spPr>
          <a:xfrm>
            <a:off x="4873859" y="5188625"/>
            <a:ext cx="12192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1837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1055FC2A-F037-B428-41DC-67E0BA3C1FA1}"/>
              </a:ext>
            </a:extLst>
          </p:cNvPr>
          <p:cNvSpPr/>
          <p:nvPr/>
        </p:nvSpPr>
        <p:spPr>
          <a:xfrm>
            <a:off x="820869" y="936655"/>
            <a:ext cx="8175995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ro-MD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Impactul Tehnologiei Informației pentru diferite domenii de activitate</a:t>
            </a:r>
            <a:endParaRPr lang="en-US" sz="30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C07E4-202E-E071-B2AB-13EE10243019}"/>
              </a:ext>
            </a:extLst>
          </p:cNvPr>
          <p:cNvSpPr txBox="1"/>
          <p:nvPr/>
        </p:nvSpPr>
        <p:spPr>
          <a:xfrm>
            <a:off x="1373100" y="3400547"/>
            <a:ext cx="35437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Business și administrare 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27D01B-3646-CFE6-7DD5-5DFBFC0B1DC7}"/>
              </a:ext>
            </a:extLst>
          </p:cNvPr>
          <p:cNvSpPr txBox="1"/>
          <p:nvPr/>
        </p:nvSpPr>
        <p:spPr>
          <a:xfrm>
            <a:off x="5313634" y="3425607"/>
            <a:ext cx="3110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Educație și formare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3EEF1A-BA6F-C52E-B071-4F9CE035C2E0}"/>
              </a:ext>
            </a:extLst>
          </p:cNvPr>
          <p:cNvSpPr txBox="1"/>
          <p:nvPr/>
        </p:nvSpPr>
        <p:spPr>
          <a:xfrm>
            <a:off x="1324802" y="5110996"/>
            <a:ext cx="3110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Medicină și sănătate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D322E1-6A29-8EBA-0E13-DE254F52AA48}"/>
              </a:ext>
            </a:extLst>
          </p:cNvPr>
          <p:cNvSpPr txBox="1"/>
          <p:nvPr/>
        </p:nvSpPr>
        <p:spPr>
          <a:xfrm>
            <a:off x="5373117" y="5145050"/>
            <a:ext cx="3110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Mass media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E502BB-3EF4-BB45-1F96-5752FE0339D0}"/>
              </a:ext>
            </a:extLst>
          </p:cNvPr>
          <p:cNvSpPr txBox="1"/>
          <p:nvPr/>
        </p:nvSpPr>
        <p:spPr>
          <a:xfrm>
            <a:off x="1326291" y="3771339"/>
            <a:ext cx="350611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domeniul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afacerilor</a:t>
            </a:r>
            <a:r>
              <a:rPr lang="en-US" sz="1400" dirty="0">
                <a:latin typeface="Bookman Old Style" panose="02050604050505020204" pitchFamily="18" charset="0"/>
              </a:rPr>
              <a:t>, TI a </a:t>
            </a:r>
            <a:r>
              <a:rPr lang="en-US" sz="1400" dirty="0" err="1">
                <a:latin typeface="Bookman Old Style" panose="02050604050505020204" pitchFamily="18" charset="0"/>
              </a:rPr>
              <a:t>devenit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coloana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vertebrală</a:t>
            </a:r>
            <a:r>
              <a:rPr lang="en-US" sz="1400" i="1" dirty="0">
                <a:latin typeface="Bookman Old Style" panose="02050604050505020204" pitchFamily="18" charset="0"/>
              </a:rPr>
              <a:t> a </a:t>
            </a:r>
            <a:r>
              <a:rPr lang="en-US" sz="1400" i="1" dirty="0" err="1">
                <a:latin typeface="Bookman Old Style" panose="02050604050505020204" pitchFamily="18" charset="0"/>
              </a:rPr>
              <a:t>eficienței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operaționale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facilitând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automatizarea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proceselor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analiza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datelor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luarea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deciziilor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informate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B630CB-4550-6B34-7154-EAEF2E2061E0}"/>
              </a:ext>
            </a:extLst>
          </p:cNvPr>
          <p:cNvSpPr txBox="1"/>
          <p:nvPr/>
        </p:nvSpPr>
        <p:spPr>
          <a:xfrm>
            <a:off x="5313633" y="3817432"/>
            <a:ext cx="360482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educație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accesul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tehnologie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oferă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noi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oportunități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pentru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învățare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și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i="1" dirty="0" err="1">
                <a:latin typeface="Bookman Old Style" panose="02050604050505020204" pitchFamily="18" charset="0"/>
              </a:rPr>
              <a:t>colaborare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conectând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elevii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studenții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resurse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globale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la </a:t>
            </a:r>
            <a:r>
              <a:rPr lang="en-US" sz="1400" dirty="0" err="1">
                <a:latin typeface="Bookman Old Style" panose="02050604050505020204" pitchFamily="18" charset="0"/>
              </a:rPr>
              <a:t>metode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predare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inovatoare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99FD12-9807-367B-4CCA-20C0F703E703}"/>
              </a:ext>
            </a:extLst>
          </p:cNvPr>
          <p:cNvSpPr txBox="1"/>
          <p:nvPr/>
        </p:nvSpPr>
        <p:spPr>
          <a:xfrm>
            <a:off x="1324801" y="5527396"/>
            <a:ext cx="343362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sectorul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sănătății</a:t>
            </a:r>
            <a:r>
              <a:rPr lang="en-US" sz="1400" dirty="0">
                <a:latin typeface="Bookman Old Style" panose="02050604050505020204" pitchFamily="18" charset="0"/>
              </a:rPr>
              <a:t>, </a:t>
            </a:r>
            <a:r>
              <a:rPr lang="en-US" sz="1400" dirty="0" err="1">
                <a:latin typeface="Bookman Old Style" panose="02050604050505020204" pitchFamily="18" charset="0"/>
              </a:rPr>
              <a:t>progresele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tehnologie</a:t>
            </a:r>
            <a:r>
              <a:rPr lang="en-US" sz="1400" dirty="0">
                <a:latin typeface="Bookman Old Style" panose="02050604050505020204" pitchFamily="18" charset="0"/>
              </a:rPr>
              <a:t> permit </a:t>
            </a:r>
            <a:r>
              <a:rPr lang="en-US" sz="1400" dirty="0" err="1">
                <a:latin typeface="Bookman Old Style" panose="02050604050505020204" pitchFamily="18" charset="0"/>
              </a:rPr>
              <a:t>diagnosticarea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tratarea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afecțiunilor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într</a:t>
            </a:r>
            <a:r>
              <a:rPr lang="en-US" sz="1400" dirty="0">
                <a:latin typeface="Bookman Old Style" panose="02050604050505020204" pitchFamily="18" charset="0"/>
              </a:rPr>
              <a:t>-un mod </a:t>
            </a:r>
            <a:r>
              <a:rPr lang="en-US" sz="1400" dirty="0" err="1">
                <a:latin typeface="Bookman Old Style" panose="02050604050505020204" pitchFamily="18" charset="0"/>
              </a:rPr>
              <a:t>mai</a:t>
            </a:r>
            <a:r>
              <a:rPr lang="en-US" sz="1400" dirty="0">
                <a:latin typeface="Bookman Old Style" panose="02050604050505020204" pitchFamily="18" charset="0"/>
              </a:rPr>
              <a:t> precis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mai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personalizat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E8DB62-F311-9490-59D8-335069C74449}"/>
              </a:ext>
            </a:extLst>
          </p:cNvPr>
          <p:cNvSpPr txBox="1"/>
          <p:nvPr/>
        </p:nvSpPr>
        <p:spPr>
          <a:xfrm>
            <a:off x="5373116" y="5530292"/>
            <a:ext cx="377088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Bookman Old Style" panose="02050604050505020204" pitchFamily="18" charset="0"/>
              </a:rPr>
              <a:t>Industria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culturală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media sunt </a:t>
            </a:r>
            <a:r>
              <a:rPr lang="en-US" sz="1400" dirty="0" err="1">
                <a:latin typeface="Bookman Old Style" panose="02050604050505020204" pitchFamily="18" charset="0"/>
              </a:rPr>
              <a:t>remodelate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platformele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digitale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consumul</a:t>
            </a:r>
            <a:r>
              <a:rPr lang="en-US" sz="1400" dirty="0">
                <a:latin typeface="Bookman Old Style" panose="02050604050505020204" pitchFamily="18" charset="0"/>
              </a:rPr>
              <a:t> de </a:t>
            </a:r>
            <a:r>
              <a:rPr lang="en-US" sz="1400" dirty="0" err="1">
                <a:latin typeface="Bookman Old Style" panose="02050604050505020204" pitchFamily="18" charset="0"/>
              </a:rPr>
              <a:t>conținut</a:t>
            </a:r>
            <a:r>
              <a:rPr lang="en-US" sz="1400" dirty="0">
                <a:latin typeface="Bookman Old Style" panose="02050604050505020204" pitchFamily="18" charset="0"/>
              </a:rPr>
              <a:t> online, </a:t>
            </a:r>
            <a:r>
              <a:rPr lang="en-US" sz="1400" dirty="0" err="1">
                <a:latin typeface="Bookman Old Style" panose="02050604050505020204" pitchFamily="18" charset="0"/>
              </a:rPr>
              <a:t>schimbând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modul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în</a:t>
            </a:r>
            <a:r>
              <a:rPr lang="en-US" sz="1400" dirty="0">
                <a:latin typeface="Bookman Old Style" panose="02050604050505020204" pitchFamily="18" charset="0"/>
              </a:rPr>
              <a:t> care </a:t>
            </a:r>
            <a:r>
              <a:rPr lang="en-US" sz="1400" dirty="0" err="1">
                <a:latin typeface="Bookman Old Style" panose="02050604050505020204" pitchFamily="18" charset="0"/>
              </a:rPr>
              <a:t>publicul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accesează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și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latin typeface="Bookman Old Style" panose="02050604050505020204" pitchFamily="18" charset="0"/>
              </a:rPr>
              <a:t>interacționează</a:t>
            </a:r>
            <a:r>
              <a:rPr lang="en-US" sz="1400" dirty="0">
                <a:latin typeface="Bookman Old Style" panose="02050604050505020204" pitchFamily="18" charset="0"/>
              </a:rPr>
              <a:t> cu </a:t>
            </a:r>
            <a:r>
              <a:rPr lang="en-US" sz="1400" dirty="0" err="1">
                <a:latin typeface="Bookman Old Style" panose="02050604050505020204" pitchFamily="18" charset="0"/>
              </a:rPr>
              <a:t>informația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BB7FC6-9DF2-43F1-3C1B-39539DEF2096}"/>
              </a:ext>
            </a:extLst>
          </p:cNvPr>
          <p:cNvSpPr txBox="1"/>
          <p:nvPr/>
        </p:nvSpPr>
        <p:spPr>
          <a:xfrm>
            <a:off x="820870" y="2021272"/>
            <a:ext cx="77943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Bookman Old Style" panose="02050604050505020204" pitchFamily="18" charset="0"/>
              </a:rPr>
              <a:t>       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era </a:t>
            </a:r>
            <a:r>
              <a:rPr lang="en-US" dirty="0" err="1">
                <a:latin typeface="Bookman Old Style" panose="02050604050505020204" pitchFamily="18" charset="0"/>
              </a:rPr>
              <a:t>actuală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Impactul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Tehnologiei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Informației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transcende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granițele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oricărui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domeniu</a:t>
            </a:r>
            <a:r>
              <a:rPr lang="en-US" dirty="0">
                <a:latin typeface="Bookman Old Style" panose="02050604050505020204" pitchFamily="18" charset="0"/>
              </a:rPr>
              <a:t> de </a:t>
            </a:r>
            <a:r>
              <a:rPr lang="en-US" dirty="0" err="1">
                <a:latin typeface="Bookman Old Style" panose="02050604050505020204" pitchFamily="18" charset="0"/>
              </a:rPr>
              <a:t>activitate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transformând</a:t>
            </a:r>
            <a:r>
              <a:rPr lang="en-US" dirty="0">
                <a:latin typeface="Bookman Old Style" panose="02050604050505020204" pitchFamily="18" charset="0"/>
              </a:rPr>
              <a:t> fundamental </a:t>
            </a:r>
            <a:r>
              <a:rPr lang="en-US" dirty="0" err="1">
                <a:latin typeface="Bookman Old Style" panose="02050604050505020204" pitchFamily="18" charset="0"/>
              </a:rPr>
              <a:t>modul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care </a:t>
            </a:r>
            <a:r>
              <a:rPr lang="en-US" dirty="0" err="1">
                <a:latin typeface="Bookman Old Style" panose="02050604050505020204" pitchFamily="18" charset="0"/>
              </a:rPr>
              <a:t>lucrăm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comunicăm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gestionăm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resursele</a:t>
            </a:r>
            <a:r>
              <a:rPr lang="en-US" dirty="0">
                <a:latin typeface="Bookman Old Style" panose="02050604050505020204" pitchFamily="18" charset="0"/>
              </a:rPr>
              <a:t>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529E34-A5D7-6485-A904-5E96AB9BDEA4}"/>
              </a:ext>
            </a:extLst>
          </p:cNvPr>
          <p:cNvSpPr txBox="1"/>
          <p:nvPr/>
        </p:nvSpPr>
        <p:spPr>
          <a:xfrm>
            <a:off x="3360686" y="2962483"/>
            <a:ext cx="104611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Bookman Old Style" panose="02050604050505020204" pitchFamily="18" charset="0"/>
              </a:rPr>
              <a:t>Conectivitatea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latin typeface="Bookman Old Style" panose="02050604050505020204" pitchFamily="18" charset="0"/>
              </a:rPr>
              <a:t>globală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reprezintă</a:t>
            </a:r>
            <a:r>
              <a:rPr lang="en-US" dirty="0">
                <a:latin typeface="Bookman Old Style" panose="02050604050505020204" pitchFamily="18" charset="0"/>
              </a:rPr>
              <a:t> un element central, </a:t>
            </a:r>
            <a:r>
              <a:rPr lang="en-US" dirty="0" err="1">
                <a:latin typeface="Bookman Old Style" panose="02050604050505020204" pitchFamily="18" charset="0"/>
              </a:rPr>
              <a:t>permitând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comunicarea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instantanee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între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persoane</a:t>
            </a:r>
            <a:r>
              <a:rPr lang="en-US" dirty="0">
                <a:latin typeface="Bookman Old Style" panose="02050604050505020204" pitchFamily="18" charset="0"/>
              </a:rPr>
              <a:t> situate la </a:t>
            </a:r>
            <a:r>
              <a:rPr lang="en-US" dirty="0" err="1">
                <a:latin typeface="Bookman Old Style" panose="02050604050505020204" pitchFamily="18" charset="0"/>
              </a:rPr>
              <a:t>distanțe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considerabile</a:t>
            </a:r>
            <a:r>
              <a:rPr lang="en-US" dirty="0">
                <a:latin typeface="Bookman Old Style" panose="02050604050505020204" pitchFamily="18" charset="0"/>
              </a:rPr>
              <a:t>. </a:t>
            </a:r>
            <a:r>
              <a:rPr lang="en-US" dirty="0" err="1">
                <a:latin typeface="Bookman Old Style" panose="02050604050505020204" pitchFamily="18" charset="0"/>
              </a:rPr>
              <a:t>Această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conectivitate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redefinește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granițele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geografice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contribuind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crearea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unei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lumi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interconectate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interdependente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  <a:endParaRPr lang="ro-MD" dirty="0">
              <a:latin typeface="Bookman Old Style" panose="020506040505050202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755270-18F5-76F1-987C-7D8D63657A2A}"/>
              </a:ext>
            </a:extLst>
          </p:cNvPr>
          <p:cNvSpPr/>
          <p:nvPr/>
        </p:nvSpPr>
        <p:spPr>
          <a:xfrm>
            <a:off x="3065236" y="3063602"/>
            <a:ext cx="125639" cy="4296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FA9B58E-F040-E7B6-5563-4A86C287C4EA}"/>
              </a:ext>
            </a:extLst>
          </p:cNvPr>
          <p:cNvSpPr/>
          <p:nvPr/>
        </p:nvSpPr>
        <p:spPr>
          <a:xfrm>
            <a:off x="2985969" y="1539927"/>
            <a:ext cx="809700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Comunicare și interacțiune socială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1026" name="Picture 2" descr="Communication - Free communications icons">
            <a:extLst>
              <a:ext uri="{FF2B5EF4-FFF2-40B4-BE49-F238E27FC236}">
                <a16:creationId xmlns:a16="http://schemas.microsoft.com/office/drawing/2014/main" id="{BE9A250D-67F9-A5E5-43C5-3CE2A7ECA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75412" y="543060"/>
            <a:ext cx="7836665" cy="783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0C5019-BBE1-1A43-F1D7-A97741ECAF6B}"/>
              </a:ext>
            </a:extLst>
          </p:cNvPr>
          <p:cNvSpPr/>
          <p:nvPr/>
        </p:nvSpPr>
        <p:spPr>
          <a:xfrm>
            <a:off x="3065236" y="4461393"/>
            <a:ext cx="125639" cy="4296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1101E6-FC7F-CF7C-00D4-430C5C75725A}"/>
              </a:ext>
            </a:extLst>
          </p:cNvPr>
          <p:cNvSpPr txBox="1"/>
          <p:nvPr/>
        </p:nvSpPr>
        <p:spPr>
          <a:xfrm>
            <a:off x="3366905" y="4343788"/>
            <a:ext cx="102484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paralel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popularitatea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rețelelor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sociale</a:t>
            </a:r>
            <a:r>
              <a:rPr lang="en-US" dirty="0">
                <a:latin typeface="Bookman Old Style" panose="02050604050505020204" pitchFamily="18" charset="0"/>
              </a:rPr>
              <a:t> a </a:t>
            </a:r>
            <a:r>
              <a:rPr lang="en-US" dirty="0" err="1">
                <a:latin typeface="Bookman Old Style" panose="02050604050505020204" pitchFamily="18" charset="0"/>
              </a:rPr>
              <a:t>cunoscut</a:t>
            </a:r>
            <a:r>
              <a:rPr lang="en-US" dirty="0">
                <a:latin typeface="Bookman Old Style" panose="02050604050505020204" pitchFamily="18" charset="0"/>
              </a:rPr>
              <a:t> o </a:t>
            </a:r>
            <a:r>
              <a:rPr lang="en-US" dirty="0" err="1">
                <a:latin typeface="Bookman Old Style" panose="02050604050505020204" pitchFamily="18" charset="0"/>
              </a:rPr>
              <a:t>creștere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semnificativă</a:t>
            </a:r>
            <a:r>
              <a:rPr lang="en-US" dirty="0">
                <a:latin typeface="Bookman Old Style" panose="02050604050505020204" pitchFamily="18" charset="0"/>
              </a:rPr>
              <a:t>. </a:t>
            </a:r>
            <a:r>
              <a:rPr lang="en-US" dirty="0" err="1">
                <a:latin typeface="Bookman Old Style" panose="02050604050505020204" pitchFamily="18" charset="0"/>
              </a:rPr>
              <a:t>Aceste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platforme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digitale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oferă</a:t>
            </a:r>
            <a:r>
              <a:rPr lang="en-US" dirty="0">
                <a:latin typeface="Bookman Old Style" panose="02050604050505020204" pitchFamily="18" charset="0"/>
              </a:rPr>
              <a:t> un </a:t>
            </a:r>
            <a:r>
              <a:rPr lang="en-US" dirty="0" err="1">
                <a:latin typeface="Bookman Old Style" panose="02050604050505020204" pitchFamily="18" charset="0"/>
              </a:rPr>
              <a:t>spațiu</a:t>
            </a:r>
            <a:r>
              <a:rPr lang="en-US" dirty="0">
                <a:latin typeface="Bookman Old Style" panose="02050604050505020204" pitchFamily="18" charset="0"/>
              </a:rPr>
              <a:t> virtual </a:t>
            </a:r>
            <a:r>
              <a:rPr lang="en-US" dirty="0" err="1">
                <a:latin typeface="Bookman Old Style" panose="02050604050505020204" pitchFamily="18" charset="0"/>
              </a:rPr>
              <a:t>pentru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exprimarea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liberă</a:t>
            </a:r>
            <a:r>
              <a:rPr lang="en-US" dirty="0">
                <a:latin typeface="Bookman Old Style" panose="02050604050505020204" pitchFamily="18" charset="0"/>
              </a:rPr>
              <a:t> a </a:t>
            </a:r>
            <a:r>
              <a:rPr lang="en-US" dirty="0" err="1">
                <a:latin typeface="Bookman Old Style" panose="02050604050505020204" pitchFamily="18" charset="0"/>
              </a:rPr>
              <a:t>ideilor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facilitând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latin typeface="Bookman Old Style" panose="02050604050505020204" pitchFamily="18" charset="0"/>
              </a:rPr>
              <a:t>interacțiunile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latin typeface="Bookman Old Style" panose="02050604050505020204" pitchFamily="18" charset="0"/>
              </a:rPr>
              <a:t>sociale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facilitând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latin typeface="Bookman Old Style" panose="02050604050505020204" pitchFamily="18" charset="0"/>
              </a:rPr>
              <a:t>formarea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b="1" dirty="0" err="1">
                <a:latin typeface="Bookman Old Style" panose="02050604050505020204" pitchFamily="18" charset="0"/>
              </a:rPr>
              <a:t>comunităților</a:t>
            </a:r>
            <a:r>
              <a:rPr lang="en-US" b="1" dirty="0">
                <a:latin typeface="Bookman Old Style" panose="02050604050505020204" pitchFamily="18" charset="0"/>
              </a:rPr>
              <a:t> online</a:t>
            </a:r>
            <a:r>
              <a:rPr lang="en-US" dirty="0">
                <a:latin typeface="Bookman Old Style" panose="02050604050505020204" pitchFamily="18" charset="0"/>
              </a:rPr>
              <a:t>. De la </a:t>
            </a:r>
            <a:r>
              <a:rPr lang="en-US" dirty="0" err="1">
                <a:latin typeface="Bookman Old Style" panose="02050604050505020204" pitchFamily="18" charset="0"/>
              </a:rPr>
              <a:t>partajarea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experiențelor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personale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dezbaterea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problemelor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globale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rețelele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sociale</a:t>
            </a:r>
            <a:r>
              <a:rPr lang="en-US" dirty="0">
                <a:latin typeface="Bookman Old Style" panose="02050604050505020204" pitchFamily="18" charset="0"/>
              </a:rPr>
              <a:t> au </a:t>
            </a:r>
            <a:r>
              <a:rPr lang="en-US" dirty="0" err="1">
                <a:latin typeface="Bookman Old Style" panose="02050604050505020204" pitchFamily="18" charset="0"/>
              </a:rPr>
              <a:t>devenit</a:t>
            </a:r>
            <a:r>
              <a:rPr lang="en-US" dirty="0">
                <a:latin typeface="Bookman Old Style" panose="02050604050505020204" pitchFamily="18" charset="0"/>
              </a:rPr>
              <a:t> un </a:t>
            </a:r>
            <a:r>
              <a:rPr lang="en-US" dirty="0" err="1">
                <a:latin typeface="Bookman Old Style" panose="02050604050505020204" pitchFamily="18" charset="0"/>
              </a:rPr>
              <a:t>mijloc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esențial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pentru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construirea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menținerea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relațiilor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contribuind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astfel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evoluția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peisajului</a:t>
            </a:r>
            <a:r>
              <a:rPr lang="en-US" dirty="0">
                <a:latin typeface="Bookman Old Style" panose="02050604050505020204" pitchFamily="18" charset="0"/>
              </a:rPr>
              <a:t> social </a:t>
            </a:r>
            <a:r>
              <a:rPr lang="en-US" dirty="0" err="1">
                <a:latin typeface="Bookman Old Style" panose="02050604050505020204" pitchFamily="18" charset="0"/>
              </a:rPr>
              <a:t>contemporan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404068-79BE-2CC7-F96C-5DDDA871D5ED}"/>
              </a:ext>
            </a:extLst>
          </p:cNvPr>
          <p:cNvSpPr txBox="1"/>
          <p:nvPr/>
        </p:nvSpPr>
        <p:spPr>
          <a:xfrm>
            <a:off x="3065236" y="2069574"/>
            <a:ext cx="104611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Bookman Old Style" panose="02050604050505020204" pitchFamily="18" charset="0"/>
              </a:rPr>
              <a:t>Comunicarea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interacțiunea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socială</a:t>
            </a:r>
            <a:r>
              <a:rPr lang="en-US" dirty="0">
                <a:latin typeface="Bookman Old Style" panose="02050604050505020204" pitchFamily="18" charset="0"/>
              </a:rPr>
              <a:t> au </a:t>
            </a:r>
            <a:r>
              <a:rPr lang="en-US" dirty="0" err="1">
                <a:latin typeface="Bookman Old Style" panose="02050604050505020204" pitchFamily="18" charset="0"/>
              </a:rPr>
              <a:t>cunoscut</a:t>
            </a:r>
            <a:r>
              <a:rPr lang="en-US" dirty="0">
                <a:latin typeface="Bookman Old Style" panose="02050604050505020204" pitchFamily="18" charset="0"/>
              </a:rPr>
              <a:t> o </a:t>
            </a:r>
            <a:r>
              <a:rPr lang="en-US" dirty="0" err="1">
                <a:latin typeface="Bookman Old Style" panose="02050604050505020204" pitchFamily="18" charset="0"/>
              </a:rPr>
              <a:t>transformare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radicală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odată</a:t>
            </a:r>
            <a:r>
              <a:rPr lang="en-US" dirty="0">
                <a:latin typeface="Bookman Old Style" panose="02050604050505020204" pitchFamily="18" charset="0"/>
              </a:rPr>
              <a:t> cu </a:t>
            </a:r>
            <a:r>
              <a:rPr lang="en-US" dirty="0" err="1">
                <a:latin typeface="Bookman Old Style" panose="02050604050505020204" pitchFamily="18" charset="0"/>
              </a:rPr>
              <a:t>avansul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Tehnologiei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Informației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Comunicațiilor</a:t>
            </a:r>
            <a:r>
              <a:rPr lang="en-US" dirty="0">
                <a:latin typeface="Bookman Old Style" panose="02050604050505020204" pitchFamily="18" charset="0"/>
              </a:rPr>
              <a:t> (TIC). </a:t>
            </a:r>
            <a:endParaRPr lang="ro-MD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090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B8D634-B5C5-26CA-D167-947A84B22753}"/>
              </a:ext>
            </a:extLst>
          </p:cNvPr>
          <p:cNvSpPr txBox="1"/>
          <p:nvPr/>
        </p:nvSpPr>
        <p:spPr>
          <a:xfrm>
            <a:off x="2456267" y="3622468"/>
            <a:ext cx="1023862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o-MD" dirty="0">
                <a:latin typeface="Bookman Old Style" panose="02050604050505020204" pitchFamily="18" charset="0"/>
              </a:rPr>
              <a:t>Educația a cunoscut o revoluție semnificativă datorită progreselor în TIC. </a:t>
            </a:r>
          </a:p>
          <a:p>
            <a:pPr algn="just"/>
            <a:endParaRPr lang="ro-MD" b="1" dirty="0">
              <a:latin typeface="Bookman Old Style" panose="02050604050505020204" pitchFamily="18" charset="0"/>
            </a:endParaRPr>
          </a:p>
          <a:p>
            <a:pPr algn="just"/>
            <a:r>
              <a:rPr lang="en-US" b="1" dirty="0" err="1">
                <a:latin typeface="Bookman Old Style" panose="02050604050505020204" pitchFamily="18" charset="0"/>
              </a:rPr>
              <a:t>Accesul</a:t>
            </a:r>
            <a:r>
              <a:rPr lang="en-US" b="1" dirty="0">
                <a:latin typeface="Bookman Old Style" panose="02050604050505020204" pitchFamily="18" charset="0"/>
              </a:rPr>
              <a:t> la </a:t>
            </a:r>
            <a:r>
              <a:rPr lang="en-US" b="1" dirty="0" err="1">
                <a:latin typeface="Bookman Old Style" panose="02050604050505020204" pitchFamily="18" charset="0"/>
              </a:rPr>
              <a:t>informație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en-US" dirty="0">
                <a:latin typeface="Bookman Old Style" panose="02050604050505020204" pitchFamily="18" charset="0"/>
              </a:rPr>
              <a:t>a </a:t>
            </a:r>
            <a:r>
              <a:rPr lang="en-US" dirty="0" err="1">
                <a:latin typeface="Bookman Old Style" panose="02050604050505020204" pitchFamily="18" charset="0"/>
              </a:rPr>
              <a:t>devenit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facil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rapid, </a:t>
            </a:r>
            <a:r>
              <a:rPr lang="en-US" dirty="0" err="1">
                <a:latin typeface="Bookman Old Style" panose="02050604050505020204" pitchFamily="18" charset="0"/>
              </a:rPr>
              <a:t>având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dispoziție</a:t>
            </a:r>
            <a:r>
              <a:rPr lang="en-US" dirty="0">
                <a:latin typeface="Bookman Old Style" panose="02050604050505020204" pitchFamily="18" charset="0"/>
              </a:rPr>
              <a:t> o </a:t>
            </a:r>
            <a:r>
              <a:rPr lang="en-US" dirty="0" err="1">
                <a:latin typeface="Bookman Old Style" panose="02050604050505020204" pitchFamily="18" charset="0"/>
              </a:rPr>
              <a:t>cantitate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uriașă</a:t>
            </a:r>
            <a:r>
              <a:rPr lang="en-US" dirty="0">
                <a:latin typeface="Bookman Old Style" panose="02050604050505020204" pitchFamily="18" charset="0"/>
              </a:rPr>
              <a:t> de </a:t>
            </a:r>
            <a:r>
              <a:rPr lang="en-US" dirty="0" err="1">
                <a:latin typeface="Bookman Old Style" panose="02050604050505020204" pitchFamily="18" charset="0"/>
              </a:rPr>
              <a:t>cunoștințe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doar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câteva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clicuri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distanță</a:t>
            </a:r>
            <a:r>
              <a:rPr lang="en-US" dirty="0">
                <a:latin typeface="Bookman Old Style" panose="02050604050505020204" pitchFamily="18" charset="0"/>
              </a:rPr>
              <a:t>. </a:t>
            </a:r>
            <a:r>
              <a:rPr lang="ro-MD" dirty="0">
                <a:latin typeface="Bookman Old Style" panose="02050604050505020204" pitchFamily="18" charset="0"/>
              </a:rPr>
              <a:t> </a:t>
            </a:r>
            <a:r>
              <a:rPr lang="en-US" dirty="0">
                <a:latin typeface="Bookman Old Style" panose="02050604050505020204" pitchFamily="18" charset="0"/>
              </a:rPr>
              <a:t>TIC a </a:t>
            </a:r>
            <a:r>
              <a:rPr lang="en-US" dirty="0" err="1">
                <a:latin typeface="Bookman Old Style" panose="02050604050505020204" pitchFamily="18" charset="0"/>
              </a:rPr>
              <a:t>deschis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noi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orizonturi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procesul</a:t>
            </a:r>
            <a:r>
              <a:rPr lang="en-US" dirty="0">
                <a:latin typeface="Bookman Old Style" panose="02050604050505020204" pitchFamily="18" charset="0"/>
              </a:rPr>
              <a:t> de </a:t>
            </a:r>
            <a:r>
              <a:rPr lang="en-US" dirty="0" err="1">
                <a:latin typeface="Bookman Old Style" panose="02050604050505020204" pitchFamily="18" charset="0"/>
              </a:rPr>
              <a:t>învățare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dezvoltare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personală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oferind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studenților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profesorilor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instrumente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inovatoare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pentru</a:t>
            </a:r>
            <a:r>
              <a:rPr lang="en-US" dirty="0">
                <a:latin typeface="Bookman Old Style" panose="02050604050505020204" pitchFamily="18" charset="0"/>
              </a:rPr>
              <a:t> a </a:t>
            </a:r>
            <a:r>
              <a:rPr lang="en-US" dirty="0" err="1">
                <a:latin typeface="Bookman Old Style" panose="02050604050505020204" pitchFamily="18" charset="0"/>
              </a:rPr>
              <a:t>explora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a </a:t>
            </a:r>
            <a:r>
              <a:rPr lang="en-US" dirty="0" err="1">
                <a:latin typeface="Bookman Old Style" panose="02050604050505020204" pitchFamily="18" charset="0"/>
              </a:rPr>
              <a:t>accesa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resurse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educaționale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  <a:p>
            <a:pPr algn="just"/>
            <a:endParaRPr lang="en-US" dirty="0">
              <a:latin typeface="Bookman Old Style" panose="02050604050505020204" pitchFamily="18" charset="0"/>
            </a:endParaRPr>
          </a:p>
          <a:p>
            <a:pPr algn="just"/>
            <a:r>
              <a:rPr lang="en-US" b="1" dirty="0">
                <a:latin typeface="Bookman Old Style" panose="02050604050505020204" pitchFamily="18" charset="0"/>
              </a:rPr>
              <a:t>E-learning-</a:t>
            </a:r>
            <a:r>
              <a:rPr lang="en-US" b="1" dirty="0" err="1">
                <a:latin typeface="Bookman Old Style" panose="02050604050505020204" pitchFamily="18" charset="0"/>
              </a:rPr>
              <a:t>ul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special, a </a:t>
            </a:r>
            <a:r>
              <a:rPr lang="en-US" dirty="0" err="1">
                <a:latin typeface="Bookman Old Style" panose="02050604050505020204" pitchFamily="18" charset="0"/>
              </a:rPr>
              <a:t>devenit</a:t>
            </a:r>
            <a:r>
              <a:rPr lang="en-US" dirty="0">
                <a:latin typeface="Bookman Old Style" panose="02050604050505020204" pitchFamily="18" charset="0"/>
              </a:rPr>
              <a:t> o </a:t>
            </a:r>
            <a:r>
              <a:rPr lang="en-US" dirty="0" err="1">
                <a:latin typeface="Bookman Old Style" panose="02050604050505020204" pitchFamily="18" charset="0"/>
              </a:rPr>
              <a:t>componentă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esențială</a:t>
            </a:r>
            <a:r>
              <a:rPr lang="en-US" dirty="0">
                <a:latin typeface="Bookman Old Style" panose="02050604050505020204" pitchFamily="18" charset="0"/>
              </a:rPr>
              <a:t> a </a:t>
            </a:r>
            <a:r>
              <a:rPr lang="en-US" dirty="0" err="1">
                <a:latin typeface="Bookman Old Style" panose="02050604050505020204" pitchFamily="18" charset="0"/>
              </a:rPr>
              <a:t>peisajului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educațional</a:t>
            </a:r>
            <a:r>
              <a:rPr lang="en-US" dirty="0">
                <a:latin typeface="Bookman Old Style" panose="02050604050505020204" pitchFamily="18" charset="0"/>
              </a:rPr>
              <a:t> modern. </a:t>
            </a:r>
            <a:r>
              <a:rPr lang="en-US" dirty="0" err="1">
                <a:latin typeface="Bookman Old Style" panose="02050604050505020204" pitchFamily="18" charset="0"/>
              </a:rPr>
              <a:t>Tehnologiile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digitale</a:t>
            </a:r>
            <a:r>
              <a:rPr lang="en-US" dirty="0">
                <a:latin typeface="Bookman Old Style" panose="02050604050505020204" pitchFamily="18" charset="0"/>
              </a:rPr>
              <a:t> permit </a:t>
            </a:r>
            <a:r>
              <a:rPr lang="en-US" dirty="0" err="1">
                <a:latin typeface="Bookman Old Style" panose="02050604050505020204" pitchFamily="18" charset="0"/>
              </a:rPr>
              <a:t>extinderea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educației</a:t>
            </a:r>
            <a:r>
              <a:rPr lang="en-US" dirty="0">
                <a:latin typeface="Bookman Old Style" panose="02050604050505020204" pitchFamily="18" charset="0"/>
              </a:rPr>
              <a:t> online, </a:t>
            </a:r>
            <a:r>
              <a:rPr lang="en-US" dirty="0" err="1">
                <a:latin typeface="Bookman Old Style" panose="02050604050505020204" pitchFamily="18" charset="0"/>
              </a:rPr>
              <a:t>oferind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oportunitatea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învățării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orice</a:t>
            </a:r>
            <a:r>
              <a:rPr lang="en-US" dirty="0">
                <a:latin typeface="Bookman Old Style" panose="02050604050505020204" pitchFamily="18" charset="0"/>
              </a:rPr>
              <a:t> loc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la </a:t>
            </a:r>
            <a:r>
              <a:rPr lang="en-US" dirty="0" err="1">
                <a:latin typeface="Bookman Old Style" panose="02050604050505020204" pitchFamily="18" charset="0"/>
              </a:rPr>
              <a:t>orice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oră</a:t>
            </a:r>
            <a:r>
              <a:rPr lang="en-US" dirty="0">
                <a:latin typeface="Bookman Old Style" panose="02050604050505020204" pitchFamily="18" charset="0"/>
              </a:rPr>
              <a:t>. </a:t>
            </a:r>
            <a:r>
              <a:rPr lang="en-US" dirty="0" err="1">
                <a:latin typeface="Bookman Old Style" panose="02050604050505020204" pitchFamily="18" charset="0"/>
              </a:rPr>
              <a:t>Prin</a:t>
            </a:r>
            <a:r>
              <a:rPr lang="en-US" dirty="0">
                <a:latin typeface="Bookman Old Style" panose="02050604050505020204" pitchFamily="18" charset="0"/>
              </a:rPr>
              <a:t> TIC, </a:t>
            </a:r>
            <a:r>
              <a:rPr lang="en-US" dirty="0" err="1">
                <a:latin typeface="Bookman Old Style" panose="02050604050505020204" pitchFamily="18" charset="0"/>
              </a:rPr>
              <a:t>educația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devine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accesibilă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interactivă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și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mai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adaptată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cerințelor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unei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lumi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digitale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în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continuă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err="1">
                <a:latin typeface="Bookman Old Style" panose="02050604050505020204" pitchFamily="18" charset="0"/>
              </a:rPr>
              <a:t>schimbare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4B6C70-1735-0155-D48C-B971B558EA74}"/>
              </a:ext>
            </a:extLst>
          </p:cNvPr>
          <p:cNvSpPr txBox="1"/>
          <p:nvPr/>
        </p:nvSpPr>
        <p:spPr>
          <a:xfrm>
            <a:off x="2456267" y="3228373"/>
            <a:ext cx="55282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Educație și dezvoltare personală</a:t>
            </a:r>
            <a:endParaRPr 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5BDE50E0-CD9E-82BA-FA6D-FE39E048D0EA}"/>
              </a:ext>
            </a:extLst>
          </p:cNvPr>
          <p:cNvSpPr/>
          <p:nvPr/>
        </p:nvSpPr>
        <p:spPr>
          <a:xfrm>
            <a:off x="2055384" y="4206544"/>
            <a:ext cx="390269" cy="416481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A565BBF3-6A0E-66DD-6071-39A141134B8D}"/>
              </a:ext>
            </a:extLst>
          </p:cNvPr>
          <p:cNvSpPr/>
          <p:nvPr/>
        </p:nvSpPr>
        <p:spPr>
          <a:xfrm>
            <a:off x="1956324" y="3190095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041723D7-321D-A972-5B76-6D70A73BD14C}"/>
              </a:ext>
            </a:extLst>
          </p:cNvPr>
          <p:cNvSpPr/>
          <p:nvPr/>
        </p:nvSpPr>
        <p:spPr>
          <a:xfrm>
            <a:off x="2065998" y="5508011"/>
            <a:ext cx="390269" cy="416481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5C6E73EF-6AB0-A847-965C-3EB92B5C9455}"/>
              </a:ext>
            </a:extLst>
          </p:cNvPr>
          <p:cNvSpPr/>
          <p:nvPr/>
        </p:nvSpPr>
        <p:spPr>
          <a:xfrm>
            <a:off x="2211603" y="4164296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40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F9F921D2-3C04-1C11-C7EB-A23BA37C8AA4}"/>
              </a:ext>
            </a:extLst>
          </p:cNvPr>
          <p:cNvSpPr/>
          <p:nvPr/>
        </p:nvSpPr>
        <p:spPr>
          <a:xfrm>
            <a:off x="2215515" y="5465763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ro-MD" sz="2400" dirty="0">
                <a:solidFill>
                  <a:srgbClr val="404155"/>
                </a:solidFill>
                <a:ea typeface="Corben" pitchFamily="34" charset="-122"/>
              </a:rPr>
              <a:t>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6382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529E34-A5D7-6485-A904-5E96AB9BDEA4}"/>
              </a:ext>
            </a:extLst>
          </p:cNvPr>
          <p:cNvSpPr txBox="1"/>
          <p:nvPr/>
        </p:nvSpPr>
        <p:spPr>
          <a:xfrm>
            <a:off x="3360687" y="3259740"/>
            <a:ext cx="10220964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00" b="1" i="0" dirty="0" err="1">
                <a:effectLst/>
                <a:latin typeface="Bookman Old Style" panose="02050604050505020204" pitchFamily="18" charset="0"/>
              </a:rPr>
              <a:t>Telecomunicațiile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1" i="0" dirty="0" err="1">
                <a:effectLst/>
                <a:latin typeface="Bookman Old Style" panose="02050604050505020204" pitchFamily="18" charset="0"/>
              </a:rPr>
              <a:t>lucru</a:t>
            </a:r>
            <a:r>
              <a:rPr lang="en-US" sz="1700" b="1" i="0" dirty="0">
                <a:effectLst/>
                <a:latin typeface="Bookman Old Style" panose="02050604050505020204" pitchFamily="18" charset="0"/>
              </a:rPr>
              <a:t> la </a:t>
            </a:r>
            <a:r>
              <a:rPr lang="en-US" sz="1700" b="1" i="0" dirty="0" err="1">
                <a:effectLst/>
                <a:latin typeface="Bookman Old Style" panose="02050604050505020204" pitchFamily="18" charset="0"/>
              </a:rPr>
              <a:t>distanță</a:t>
            </a:r>
            <a:r>
              <a:rPr lang="en-US" sz="1700" b="1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au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devenit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elemente-cheie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ale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acestei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schimbări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. TIC 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creat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un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mediu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lucru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mai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flexibil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facilitând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posibilitatea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pentru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profesioniști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desfășura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activități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la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distanță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remodelând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astfel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conceptul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tradițional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birou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.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Această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schimbare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avut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un impact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semnificativ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asupra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mobilității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forței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muncă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permițând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oamenilor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să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lucreze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la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orice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locație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să-și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organizeze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programul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în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funcție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nevoile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individuale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.</a:t>
            </a:r>
          </a:p>
          <a:p>
            <a:endParaRPr lang="en-US" sz="2000" dirty="0">
              <a:latin typeface="Bookman Old Style" panose="020506040505050202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755270-18F5-76F1-987C-7D8D63657A2A}"/>
              </a:ext>
            </a:extLst>
          </p:cNvPr>
          <p:cNvSpPr/>
          <p:nvPr/>
        </p:nvSpPr>
        <p:spPr>
          <a:xfrm>
            <a:off x="3065236" y="3358165"/>
            <a:ext cx="125639" cy="8225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746708-E0C1-2455-2699-42F1C57006FF}"/>
              </a:ext>
            </a:extLst>
          </p:cNvPr>
          <p:cNvSpPr/>
          <p:nvPr/>
        </p:nvSpPr>
        <p:spPr>
          <a:xfrm>
            <a:off x="3064501" y="5173403"/>
            <a:ext cx="125639" cy="8225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FD06BC-1E29-239B-10E7-4ED20D111727}"/>
              </a:ext>
            </a:extLst>
          </p:cNvPr>
          <p:cNvSpPr txBox="1"/>
          <p:nvPr/>
        </p:nvSpPr>
        <p:spPr>
          <a:xfrm>
            <a:off x="3360686" y="5080429"/>
            <a:ext cx="10487516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o-MD" sz="1700" b="1" dirty="0">
                <a:latin typeface="Bookman Old Style" panose="02050604050505020204" pitchFamily="18" charset="0"/>
              </a:rPr>
              <a:t>A</a:t>
            </a:r>
            <a:r>
              <a:rPr lang="en-US" sz="1700" b="1" i="0" dirty="0" err="1">
                <a:effectLst/>
                <a:latin typeface="Bookman Old Style" panose="02050604050505020204" pitchFamily="18" charset="0"/>
              </a:rPr>
              <a:t>ntreprenoriat</a:t>
            </a:r>
            <a:r>
              <a:rPr lang="en-US" sz="1700" b="1" i="0" dirty="0">
                <a:effectLst/>
                <a:latin typeface="Bookman Old Style" panose="02050604050505020204" pitchFamily="18" charset="0"/>
              </a:rPr>
              <a:t> digital</a:t>
            </a:r>
            <a:r>
              <a:rPr lang="ro-MD" sz="1700" b="1" dirty="0">
                <a:latin typeface="Bookman Old Style" panose="02050604050505020204" pitchFamily="18" charset="0"/>
              </a:rPr>
              <a:t> </a:t>
            </a:r>
            <a:r>
              <a:rPr lang="ro-MD" sz="1700" dirty="0">
                <a:latin typeface="Bookman Old Style" panose="02050604050505020204" pitchFamily="18" charset="0"/>
              </a:rPr>
              <a:t>-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nouă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generație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afaceri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antreprenori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prosperează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datorită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accesului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la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piețe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globale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resurse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online.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Platformele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digitale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au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permis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demararea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dezvoltarea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afacerilor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cu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costuri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reduse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ajutând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la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conectarea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antreprenorilor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cu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clienți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parteneri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la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nivel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global.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Astfel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TIC a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devenit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un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catalizator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cheie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pentru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inovație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economică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deschizând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noi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orizonturi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posibilități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pentru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sz="1700" b="0" i="0" dirty="0" err="1">
                <a:effectLst/>
                <a:latin typeface="Bookman Old Style" panose="02050604050505020204" pitchFamily="18" charset="0"/>
              </a:rPr>
              <a:t>cei</a:t>
            </a:r>
            <a:r>
              <a:rPr lang="en-US" sz="1700" b="0" i="0" dirty="0">
                <a:effectLst/>
                <a:latin typeface="Bookman Old Style" panose="02050604050505020204" pitchFamily="18" charset="0"/>
              </a:rPr>
              <a:t> cu spirit </a:t>
            </a: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0CE14082-7D2D-BA72-5AB6-ABABD213801E}"/>
              </a:ext>
            </a:extLst>
          </p:cNvPr>
          <p:cNvSpPr/>
          <p:nvPr/>
        </p:nvSpPr>
        <p:spPr>
          <a:xfrm>
            <a:off x="2181737" y="1468921"/>
            <a:ext cx="9381370" cy="6463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Oportunități economice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72C024-1C0D-BD33-1FEA-468036C5397C}"/>
              </a:ext>
            </a:extLst>
          </p:cNvPr>
          <p:cNvSpPr txBox="1"/>
          <p:nvPr/>
        </p:nvSpPr>
        <p:spPr>
          <a:xfrm>
            <a:off x="2181737" y="1998568"/>
            <a:ext cx="113999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 err="1">
                <a:effectLst/>
                <a:latin typeface="Bookman Old Style" panose="02050604050505020204" pitchFamily="18" charset="0"/>
              </a:rPr>
              <a:t>Oportunitățile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economice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în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era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digitală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sunt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substanțial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influențate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de </a:t>
            </a:r>
            <a:r>
              <a:rPr lang="ro-MD" b="0" i="0" dirty="0">
                <a:effectLst/>
                <a:latin typeface="Bookman Old Style" panose="02050604050505020204" pitchFamily="18" charset="0"/>
              </a:rPr>
              <a:t>TIC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,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evidențiind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transformările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semnificative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în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modul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în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care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lucrăm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și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în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care se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desfășoară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 </a:t>
            </a:r>
            <a:r>
              <a:rPr lang="en-US" b="0" i="0" dirty="0" err="1">
                <a:effectLst/>
                <a:latin typeface="Bookman Old Style" panose="02050604050505020204" pitchFamily="18" charset="0"/>
              </a:rPr>
              <a:t>afacerile</a:t>
            </a:r>
            <a:r>
              <a:rPr lang="en-US" b="0" i="0" dirty="0">
                <a:effectLst/>
                <a:latin typeface="Bookman Old Style" panose="02050604050505020204" pitchFamily="18" charset="0"/>
              </a:rPr>
              <a:t>.</a:t>
            </a:r>
          </a:p>
        </p:txBody>
      </p:sp>
      <p:pic>
        <p:nvPicPr>
          <p:cNvPr id="3074" name="Picture 2" descr="Economic - Free business icons">
            <a:extLst>
              <a:ext uri="{FF2B5EF4-FFF2-40B4-BE49-F238E27FC236}">
                <a16:creationId xmlns:a16="http://schemas.microsoft.com/office/drawing/2014/main" id="{92A56C13-0924-980D-5662-5764E2D56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757" y="496542"/>
            <a:ext cx="7368442" cy="7368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995482" y="16163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95865" y="1658025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Shape 6"/>
          <p:cNvSpPr/>
          <p:nvPr/>
        </p:nvSpPr>
        <p:spPr>
          <a:xfrm>
            <a:off x="1040854" y="30382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203137" y="3079896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24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5354265E-BEFE-E83F-D25B-91C093C182F0}"/>
              </a:ext>
            </a:extLst>
          </p:cNvPr>
          <p:cNvSpPr/>
          <p:nvPr/>
        </p:nvSpPr>
        <p:spPr>
          <a:xfrm>
            <a:off x="835879" y="690562"/>
            <a:ext cx="754783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Impactul asupra </a:t>
            </a:r>
            <a:r>
              <a:rPr lang="ro-MD" sz="3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cul</a:t>
            </a:r>
            <a:r>
              <a:rPr 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t</a:t>
            </a:r>
            <a:r>
              <a:rPr lang="ro-MD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urii și mediului</a:t>
            </a:r>
            <a:endParaRPr lang="en-US" sz="30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BB869-235B-300F-C348-F3605135979E}"/>
              </a:ext>
            </a:extLst>
          </p:cNvPr>
          <p:cNvSpPr txBox="1"/>
          <p:nvPr/>
        </p:nvSpPr>
        <p:spPr>
          <a:xfrm>
            <a:off x="1717596" y="1730599"/>
            <a:ext cx="49309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Schimburi culturale la nivel global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F9A7F2-24C8-C7CD-54F3-64F094A5F414}"/>
              </a:ext>
            </a:extLst>
          </p:cNvPr>
          <p:cNvSpPr txBox="1"/>
          <p:nvPr/>
        </p:nvSpPr>
        <p:spPr>
          <a:xfrm>
            <a:off x="1717596" y="2062787"/>
            <a:ext cx="68930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latin typeface="Bookman Old Style" panose="02050604050505020204" pitchFamily="18" charset="0"/>
              </a:rPr>
              <a:t>Interacțiunile</a:t>
            </a:r>
            <a:r>
              <a:rPr lang="en-US" sz="1600" dirty="0">
                <a:latin typeface="Bookman Old Style" panose="02050604050505020204" pitchFamily="18" charset="0"/>
              </a:rPr>
              <a:t> online, de la </a:t>
            </a:r>
            <a:r>
              <a:rPr lang="en-US" sz="1600" dirty="0" err="1">
                <a:latin typeface="Bookman Old Style" panose="02050604050505020204" pitchFamily="18" charset="0"/>
              </a:rPr>
              <a:t>socializarea</a:t>
            </a:r>
            <a:r>
              <a:rPr lang="en-US" sz="1600" dirty="0">
                <a:latin typeface="Bookman Old Style" panose="02050604050505020204" pitchFamily="18" charset="0"/>
              </a:rPr>
              <a:t> pe </a:t>
            </a:r>
            <a:r>
              <a:rPr lang="en-US" sz="1600" dirty="0" err="1">
                <a:latin typeface="Bookman Old Style" panose="02050604050505020204" pitchFamily="18" charset="0"/>
              </a:rPr>
              <a:t>rețelele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sociale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până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participarea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evenimente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culturale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virtuale</a:t>
            </a:r>
            <a:r>
              <a:rPr lang="en-US" sz="1600" dirty="0">
                <a:latin typeface="Bookman Old Style" panose="02050604050505020204" pitchFamily="18" charset="0"/>
              </a:rPr>
              <a:t>, permit </a:t>
            </a:r>
            <a:r>
              <a:rPr lang="en-US" sz="1600" dirty="0" err="1">
                <a:latin typeface="Bookman Old Style" panose="02050604050505020204" pitchFamily="18" charset="0"/>
              </a:rPr>
              <a:t>oamenilor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experimenteze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împărtășească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elemente</a:t>
            </a:r>
            <a:r>
              <a:rPr lang="en-US" sz="1600" dirty="0">
                <a:latin typeface="Bookman Old Style" panose="02050604050505020204" pitchFamily="18" charset="0"/>
              </a:rPr>
              <a:t> ale </a:t>
            </a:r>
            <a:r>
              <a:rPr lang="en-US" sz="1600" dirty="0" err="1">
                <a:latin typeface="Bookman Old Style" panose="02050604050505020204" pitchFamily="18" charset="0"/>
              </a:rPr>
              <a:t>culturii</a:t>
            </a:r>
            <a:r>
              <a:rPr lang="en-US" sz="1600" dirty="0">
                <a:latin typeface="Bookman Old Style" panose="02050604050505020204" pitchFamily="18" charset="0"/>
              </a:rPr>
              <a:t> lor </a:t>
            </a:r>
            <a:r>
              <a:rPr lang="en-US" sz="1600" dirty="0" err="1">
                <a:latin typeface="Bookman Old Style" panose="02050604050505020204" pitchFamily="18" charset="0"/>
              </a:rPr>
              <a:t>proprii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exploreze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altele</a:t>
            </a:r>
            <a:r>
              <a:rPr lang="ro-MD" sz="1600" dirty="0">
                <a:latin typeface="Bookman Old Style" panose="02050604050505020204" pitchFamily="18" charset="0"/>
              </a:rPr>
              <a:t>, facilitând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creșterea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diversității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culturale</a:t>
            </a:r>
            <a:r>
              <a:rPr lang="en-US" sz="1600" dirty="0">
                <a:latin typeface="Bookman Old Style" panose="02050604050505020204" pitchFamily="18" charset="0"/>
              </a:rPr>
              <a:t>.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A9D9CC-524A-CD21-DBB2-582B0907DAC2}"/>
              </a:ext>
            </a:extLst>
          </p:cNvPr>
          <p:cNvSpPr txBox="1"/>
          <p:nvPr/>
        </p:nvSpPr>
        <p:spPr>
          <a:xfrm>
            <a:off x="1703080" y="3168835"/>
            <a:ext cx="5702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b="1" dirty="0">
                <a:latin typeface="Bookman Old Style" panose="02050604050505020204" pitchFamily="18" charset="0"/>
              </a:rPr>
              <a:t>Transformarea Mass Media</a:t>
            </a:r>
            <a:endParaRPr lang="en-US" b="1" dirty="0">
              <a:latin typeface="Bookman Old Style" panose="0205060405050502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EB67EE-4493-3BFF-D5A7-59619795B2D8}"/>
              </a:ext>
            </a:extLst>
          </p:cNvPr>
          <p:cNvSpPr txBox="1"/>
          <p:nvPr/>
        </p:nvSpPr>
        <p:spPr>
          <a:xfrm>
            <a:off x="1717596" y="3513968"/>
            <a:ext cx="68930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Bookman Old Style" panose="02050604050505020204" pitchFamily="18" charset="0"/>
              </a:rPr>
              <a:t>TIC </a:t>
            </a:r>
            <a:r>
              <a:rPr lang="en-US" sz="1600" dirty="0" err="1">
                <a:latin typeface="Bookman Old Style" panose="02050604050505020204" pitchFamily="18" charset="0"/>
              </a:rPr>
              <a:t>redefinește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modul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în</a:t>
            </a:r>
            <a:r>
              <a:rPr lang="en-US" sz="1600" dirty="0">
                <a:latin typeface="Bookman Old Style" panose="02050604050505020204" pitchFamily="18" charset="0"/>
              </a:rPr>
              <a:t> care </a:t>
            </a:r>
            <a:r>
              <a:rPr lang="en-US" sz="1600" dirty="0" err="1">
                <a:latin typeface="Bookman Old Style" panose="02050604050505020204" pitchFamily="18" charset="0"/>
              </a:rPr>
              <a:t>oamenii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accesează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consumă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informații</a:t>
            </a:r>
            <a:r>
              <a:rPr lang="en-US" sz="1600" dirty="0">
                <a:latin typeface="Bookman Old Style" panose="02050604050505020204" pitchFamily="18" charset="0"/>
              </a:rPr>
              <a:t>. De la </a:t>
            </a:r>
            <a:r>
              <a:rPr lang="en-US" sz="1600" dirty="0" err="1">
                <a:latin typeface="Bookman Old Style" panose="02050604050505020204" pitchFamily="18" charset="0"/>
              </a:rPr>
              <a:t>platforme</a:t>
            </a:r>
            <a:r>
              <a:rPr lang="en-US" sz="1600" dirty="0">
                <a:latin typeface="Bookman Old Style" panose="02050604050505020204" pitchFamily="18" charset="0"/>
              </a:rPr>
              <a:t> de streaming la </a:t>
            </a:r>
            <a:r>
              <a:rPr lang="en-US" sz="1600" dirty="0" err="1">
                <a:latin typeface="Bookman Old Style" panose="02050604050505020204" pitchFamily="18" charset="0"/>
              </a:rPr>
              <a:t>știri</a:t>
            </a:r>
            <a:r>
              <a:rPr lang="en-US" sz="1600" dirty="0">
                <a:latin typeface="Bookman Old Style" panose="02050604050505020204" pitchFamily="18" charset="0"/>
              </a:rPr>
              <a:t> online, </a:t>
            </a:r>
            <a:r>
              <a:rPr lang="en-US" sz="1600" dirty="0" err="1">
                <a:latin typeface="Bookman Old Style" panose="02050604050505020204" pitchFamily="18" charset="0"/>
              </a:rPr>
              <a:t>trecerea</a:t>
            </a:r>
            <a:r>
              <a:rPr lang="en-US" sz="1600" dirty="0">
                <a:latin typeface="Bookman Old Style" panose="02050604050505020204" pitchFamily="18" charset="0"/>
              </a:rPr>
              <a:t> de la media </a:t>
            </a:r>
            <a:r>
              <a:rPr lang="en-US" sz="1600" dirty="0" err="1">
                <a:latin typeface="Bookman Old Style" panose="02050604050505020204" pitchFamily="18" charset="0"/>
              </a:rPr>
              <a:t>tradițională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cea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digitală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modificat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modul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în</a:t>
            </a:r>
            <a:r>
              <a:rPr lang="en-US" sz="1600" dirty="0">
                <a:latin typeface="Bookman Old Style" panose="02050604050505020204" pitchFamily="18" charset="0"/>
              </a:rPr>
              <a:t> care </a:t>
            </a:r>
            <a:r>
              <a:rPr lang="en-US" sz="1600" dirty="0" err="1">
                <a:latin typeface="Bookman Old Style" panose="02050604050505020204" pitchFamily="18" charset="0"/>
              </a:rPr>
              <a:t>oamenii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interacționează</a:t>
            </a:r>
            <a:r>
              <a:rPr lang="en-US" sz="1600" dirty="0">
                <a:latin typeface="Bookman Old Style" panose="02050604050505020204" pitchFamily="18" charset="0"/>
              </a:rPr>
              <a:t> cu </a:t>
            </a:r>
            <a:r>
              <a:rPr lang="en-US" sz="1600" dirty="0" err="1">
                <a:latin typeface="Bookman Old Style" panose="02050604050505020204" pitchFamily="18" charset="0"/>
              </a:rPr>
              <a:t>conținutul</a:t>
            </a:r>
            <a:r>
              <a:rPr lang="en-US" sz="1600" dirty="0">
                <a:latin typeface="Bookman Old Style" panose="02050604050505020204" pitchFamily="18" charset="0"/>
              </a:rPr>
              <a:t> cultural.</a:t>
            </a:r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1C5D2033-08D6-AFD9-456C-05217E69E611}"/>
              </a:ext>
            </a:extLst>
          </p:cNvPr>
          <p:cNvSpPr/>
          <p:nvPr/>
        </p:nvSpPr>
        <p:spPr>
          <a:xfrm>
            <a:off x="835878" y="4950716"/>
            <a:ext cx="754783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ro-MD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Sănătate și telemedicină</a:t>
            </a:r>
            <a:endParaRPr lang="en-US" sz="3000" b="1" dirty="0">
              <a:solidFill>
                <a:schemeClr val="accent1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84FF6A-BECC-0081-5953-073B245591B6}"/>
              </a:ext>
            </a:extLst>
          </p:cNvPr>
          <p:cNvSpPr txBox="1"/>
          <p:nvPr/>
        </p:nvSpPr>
        <p:spPr>
          <a:xfrm>
            <a:off x="835877" y="5613108"/>
            <a:ext cx="77747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MD" sz="1600" dirty="0">
                <a:latin typeface="Bookman Old Style" panose="02050604050505020204" pitchFamily="18" charset="0"/>
              </a:rPr>
              <a:t>        </a:t>
            </a:r>
            <a:r>
              <a:rPr lang="en-US" sz="1600" dirty="0" err="1">
                <a:latin typeface="Bookman Old Style" panose="02050604050505020204" pitchFamily="18" charset="0"/>
              </a:rPr>
              <a:t>Telemedicina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utilizează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tehnologia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facilita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furnizarea</a:t>
            </a:r>
            <a:r>
              <a:rPr lang="en-US" sz="1600" dirty="0">
                <a:latin typeface="Bookman Old Style" panose="02050604050505020204" pitchFamily="18" charset="0"/>
              </a:rPr>
              <a:t> de </a:t>
            </a:r>
            <a:r>
              <a:rPr lang="en-US" sz="1600" dirty="0" err="1">
                <a:latin typeface="Bookman Old Style" panose="02050604050505020204" pitchFamily="18" charset="0"/>
              </a:rPr>
              <a:t>servicii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medicale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distanță</a:t>
            </a:r>
            <a:r>
              <a:rPr lang="en-US" sz="1600" dirty="0">
                <a:latin typeface="Bookman Old Style" panose="02050604050505020204" pitchFamily="18" charset="0"/>
              </a:rPr>
              <a:t>. </a:t>
            </a:r>
            <a:r>
              <a:rPr lang="en-US" sz="1600" dirty="0" err="1">
                <a:latin typeface="Bookman Old Style" panose="02050604050505020204" pitchFamily="18" charset="0"/>
              </a:rPr>
              <a:t>Această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evoluție</a:t>
            </a:r>
            <a:r>
              <a:rPr lang="en-US" sz="1600" dirty="0">
                <a:latin typeface="Bookman Old Style" panose="02050604050505020204" pitchFamily="18" charset="0"/>
              </a:rPr>
              <a:t> a </a:t>
            </a:r>
            <a:r>
              <a:rPr lang="en-US" sz="1600" dirty="0" err="1">
                <a:latin typeface="Bookman Old Style" panose="02050604050505020204" pitchFamily="18" charset="0"/>
              </a:rPr>
              <a:t>avut</a:t>
            </a:r>
            <a:r>
              <a:rPr lang="en-US" sz="1600" dirty="0">
                <a:latin typeface="Bookman Old Style" panose="02050604050505020204" pitchFamily="18" charset="0"/>
              </a:rPr>
              <a:t> un impact </a:t>
            </a:r>
            <a:r>
              <a:rPr lang="en-US" sz="1600" dirty="0" err="1">
                <a:latin typeface="Bookman Old Style" panose="02050604050505020204" pitchFamily="18" charset="0"/>
              </a:rPr>
              <a:t>semnificativ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asupra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accesului</a:t>
            </a:r>
            <a:r>
              <a:rPr lang="en-US" sz="1600" dirty="0">
                <a:latin typeface="Bookman Old Style" panose="02050604050505020204" pitchFamily="18" charset="0"/>
              </a:rPr>
              <a:t> la </a:t>
            </a:r>
            <a:r>
              <a:rPr lang="en-US" sz="1600" dirty="0" err="1">
                <a:latin typeface="Bookman Old Style" panose="02050604050505020204" pitchFamily="18" charset="0"/>
              </a:rPr>
              <a:t>îngrijiri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medicale</a:t>
            </a:r>
            <a:r>
              <a:rPr lang="en-US" sz="1600" dirty="0">
                <a:latin typeface="Bookman Old Style" panose="02050604050505020204" pitchFamily="18" charset="0"/>
              </a:rPr>
              <a:t>, </a:t>
            </a:r>
            <a:r>
              <a:rPr lang="en-US" sz="1600" dirty="0" err="1">
                <a:latin typeface="Bookman Old Style" panose="02050604050505020204" pitchFamily="18" charset="0"/>
              </a:rPr>
              <a:t>oferind</a:t>
            </a:r>
            <a:r>
              <a:rPr lang="en-US" sz="1600" dirty="0">
                <a:latin typeface="Bookman Old Style" panose="02050604050505020204" pitchFamily="18" charset="0"/>
              </a:rPr>
              <a:t> o </a:t>
            </a:r>
            <a:r>
              <a:rPr lang="en-US" sz="1600" dirty="0" err="1">
                <a:latin typeface="Bookman Old Style" panose="02050604050505020204" pitchFamily="18" charset="0"/>
              </a:rPr>
              <a:t>soluție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eficientă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convenabilă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pentru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pacienți</a:t>
            </a:r>
            <a:r>
              <a:rPr lang="en-US" sz="1600" dirty="0">
                <a:latin typeface="Bookman Old Style" panose="02050604050505020204" pitchFamily="18" charset="0"/>
              </a:rPr>
              <a:t>. </a:t>
            </a:r>
            <a:r>
              <a:rPr lang="en-US" sz="1600" dirty="0" err="1">
                <a:latin typeface="Bookman Old Style" panose="02050604050505020204" pitchFamily="18" charset="0"/>
              </a:rPr>
              <a:t>Prin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intermediul</a:t>
            </a:r>
            <a:r>
              <a:rPr lang="en-US" sz="1600" dirty="0">
                <a:latin typeface="Bookman Old Style" panose="02050604050505020204" pitchFamily="18" charset="0"/>
              </a:rPr>
              <a:t> TIC, </a:t>
            </a:r>
            <a:r>
              <a:rPr lang="en-US" sz="1600" dirty="0" err="1">
                <a:latin typeface="Bookman Old Style" panose="02050604050505020204" pitchFamily="18" charset="0"/>
              </a:rPr>
              <a:t>oamenii</a:t>
            </a:r>
            <a:r>
              <a:rPr lang="en-US" sz="1600" dirty="0">
                <a:latin typeface="Bookman Old Style" panose="02050604050505020204" pitchFamily="18" charset="0"/>
              </a:rPr>
              <a:t> pot </a:t>
            </a:r>
            <a:r>
              <a:rPr lang="en-US" sz="1600" dirty="0" err="1">
                <a:latin typeface="Bookman Old Style" panose="02050604050505020204" pitchFamily="18" charset="0"/>
              </a:rPr>
              <a:t>primi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consultații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medicale</a:t>
            </a:r>
            <a:r>
              <a:rPr lang="en-US" sz="1600" dirty="0">
                <a:latin typeface="Bookman Old Style" panose="02050604050505020204" pitchFamily="18" charset="0"/>
              </a:rPr>
              <a:t>, </a:t>
            </a:r>
            <a:r>
              <a:rPr lang="en-US" sz="1600" dirty="0" err="1">
                <a:latin typeface="Bookman Old Style" panose="02050604050505020204" pitchFamily="18" charset="0"/>
              </a:rPr>
              <a:t>monitoriza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starea</a:t>
            </a:r>
            <a:r>
              <a:rPr lang="en-US" sz="1600" dirty="0">
                <a:latin typeface="Bookman Old Style" panose="02050604050505020204" pitchFamily="18" charset="0"/>
              </a:rPr>
              <a:t> de </a:t>
            </a:r>
            <a:r>
              <a:rPr lang="en-US" sz="1600" dirty="0" err="1">
                <a:latin typeface="Bookman Old Style" panose="02050604050505020204" pitchFamily="18" charset="0"/>
              </a:rPr>
              <a:t>sănătate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și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accesa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informații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relevante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fără</a:t>
            </a:r>
            <a:r>
              <a:rPr lang="en-US" sz="1600" dirty="0">
                <a:latin typeface="Bookman Old Style" panose="02050604050505020204" pitchFamily="18" charset="0"/>
              </a:rPr>
              <a:t> a fi </a:t>
            </a:r>
            <a:r>
              <a:rPr lang="en-US" sz="1600" dirty="0" err="1">
                <a:latin typeface="Bookman Old Style" panose="02050604050505020204" pitchFamily="18" charset="0"/>
              </a:rPr>
              <a:t>nevoie</a:t>
            </a:r>
            <a:r>
              <a:rPr lang="en-US" sz="1600" dirty="0">
                <a:latin typeface="Bookman Old Style" panose="02050604050505020204" pitchFamily="18" charset="0"/>
              </a:rPr>
              <a:t> </a:t>
            </a:r>
            <a:r>
              <a:rPr lang="en-US" sz="1600" dirty="0" err="1">
                <a:latin typeface="Bookman Old Style" panose="02050604050505020204" pitchFamily="18" charset="0"/>
              </a:rPr>
              <a:t>să</a:t>
            </a:r>
            <a:r>
              <a:rPr lang="en-US" sz="1600" dirty="0">
                <a:latin typeface="Bookman Old Style" panose="02050604050505020204" pitchFamily="18" charset="0"/>
              </a:rPr>
              <a:t> se </a:t>
            </a:r>
            <a:r>
              <a:rPr lang="en-US" sz="1600" dirty="0" err="1">
                <a:latin typeface="Bookman Old Style" panose="02050604050505020204" pitchFamily="18" charset="0"/>
              </a:rPr>
              <a:t>deplaseze</a:t>
            </a:r>
            <a:r>
              <a:rPr lang="en-US" sz="1600" dirty="0">
                <a:latin typeface="Bookman Old Style" panose="02050604050505020204" pitchFamily="18" charset="0"/>
              </a:rPr>
              <a:t> la un cabinet medical.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1833</Words>
  <Application>Microsoft Office PowerPoint</Application>
  <PresentationFormat>Custom</PresentationFormat>
  <Paragraphs>156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Corben</vt:lpstr>
      <vt:lpstr>Patrick Hand SC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Apareci Aurica</cp:lastModifiedBy>
  <cp:revision>176</cp:revision>
  <dcterms:created xsi:type="dcterms:W3CDTF">2023-10-15T21:12:10Z</dcterms:created>
  <dcterms:modified xsi:type="dcterms:W3CDTF">2023-11-25T11:07:41Z</dcterms:modified>
</cp:coreProperties>
</file>